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sldIdLst>
    <p:sldId id="256" r:id="rId2"/>
    <p:sldId id="287" r:id="rId3"/>
    <p:sldId id="257" r:id="rId4"/>
    <p:sldId id="258" r:id="rId5"/>
    <p:sldId id="283" r:id="rId6"/>
    <p:sldId id="271" r:id="rId7"/>
    <p:sldId id="286" r:id="rId8"/>
    <p:sldId id="260" r:id="rId9"/>
    <p:sldId id="273" r:id="rId10"/>
    <p:sldId id="261" r:id="rId11"/>
    <p:sldId id="301" r:id="rId12"/>
    <p:sldId id="304" r:id="rId13"/>
    <p:sldId id="292" r:id="rId14"/>
    <p:sldId id="302" r:id="rId15"/>
    <p:sldId id="290" r:id="rId16"/>
    <p:sldId id="303" r:id="rId17"/>
    <p:sldId id="284" r:id="rId18"/>
    <p:sldId id="277" r:id="rId19"/>
    <p:sldId id="272" r:id="rId20"/>
    <p:sldId id="289" r:id="rId21"/>
    <p:sldId id="296" r:id="rId22"/>
    <p:sldId id="297" r:id="rId23"/>
    <p:sldId id="298" r:id="rId24"/>
    <p:sldId id="299" r:id="rId25"/>
    <p:sldId id="288" r:id="rId26"/>
    <p:sldId id="295" r:id="rId27"/>
    <p:sldId id="266" r:id="rId28"/>
    <p:sldId id="300" r:id="rId29"/>
    <p:sldId id="268" r:id="rId30"/>
    <p:sldId id="269" r:id="rId31"/>
    <p:sldId id="282" r:id="rId32"/>
    <p:sldId id="30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9992-72A6-7149-9A82-004C6F9A2FA5}" v="4253" dt="2025-03-29T12:57:54.786"/>
    <p1510:client id="{4958CF96-1C53-4547-B1D0-2D9C7A5D9624}" v="653" dt="2025-03-29T02:36:18.068"/>
    <p1510:client id="{99550AA3-640D-968E-98AA-F69A7AAAE77C}" v="53" dt="2025-03-28T18:56:10.999"/>
    <p1510:client id="{A0DA8AB8-7577-8B19-EF2A-FC6480F5754F}" v="1" dt="2025-03-29T11:10:02.684"/>
    <p1510:client id="{E8129AE4-37CD-EE55-81A0-A3F85EB6D571}" v="385" dt="2025-03-28T22:29:17.308"/>
    <p1510:client id="{E918A311-1F2B-4760-AEC4-30E4D0C01D00}" v="827" dt="2025-03-29T11:31:34.830"/>
    <p1510:client id="{EA47BF40-50CB-757B-24CD-1636FE84BBE1}" v="145" dt="2025-03-29T12:27:03.917"/>
    <p1510:client id="{FB74E290-AE5A-4751-9E9C-6C2F0A2344A1}" v="1207" dt="2025-03-28T22:30:30.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5"/>
  </p:normalViewPr>
  <p:slideViewPr>
    <p:cSldViewPr snapToGrid="0">
      <p:cViewPr varScale="1">
        <p:scale>
          <a:sx n="81" d="100"/>
          <a:sy n="81" d="100"/>
        </p:scale>
        <p:origin x="216"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Aggregation Time </a:t>
            </a:r>
          </a:p>
          <a:p>
            <a:pPr>
              <a:defRPr/>
            </a:pPr>
            <a:r>
              <a:rPr lang="en-US"/>
              <a:t>for 200 Labels</a:t>
            </a:r>
          </a:p>
        </c:rich>
      </c:tx>
      <c:layout>
        <c:manualLayout>
          <c:xMode val="edge"/>
          <c:yMode val="edge"/>
          <c:x val="0.37789419345369268"/>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115624713802849"/>
          <c:y val="0.1305638780728734"/>
          <c:w val="0.73165143476621819"/>
          <c:h val="0.70928216277850742"/>
        </c:manualLayout>
      </c:layout>
      <c:barChart>
        <c:barDir val="col"/>
        <c:grouping val="clustered"/>
        <c:varyColors val="0"/>
        <c:ser>
          <c:idx val="0"/>
          <c:order val="0"/>
          <c:tx>
            <c:strRef>
              <c:f>Sheet1!$B$1</c:f>
              <c:strCache>
                <c:ptCount val="1"/>
                <c:pt idx="0">
                  <c:v>Calculation Time for 200 Labels</c:v>
                </c:pt>
              </c:strCache>
            </c:strRef>
          </c:tx>
          <c:spPr>
            <a:solidFill>
              <a:schemeClr val="bg2">
                <a:lumMod val="25000"/>
                <a:lumOff val="75000"/>
              </a:schemeClr>
            </a:solidFill>
            <a:ln>
              <a:noFill/>
            </a:ln>
            <a:effectLst/>
          </c:spPr>
          <c:invertIfNegative val="0"/>
          <c:cat>
            <c:strRef>
              <c:f>Sheet1!$A$2:$A$4</c:f>
              <c:strCache>
                <c:ptCount val="3"/>
                <c:pt idx="0">
                  <c:v>Unoptimized Implementation</c:v>
                </c:pt>
                <c:pt idx="1">
                  <c:v>CUDA optimized</c:v>
                </c:pt>
                <c:pt idx="2">
                  <c:v>CUDA + database optimizations</c:v>
                </c:pt>
              </c:strCache>
            </c:strRef>
          </c:cat>
          <c:val>
            <c:numRef>
              <c:f>Sheet1!$B$2:$B$4</c:f>
              <c:numCache>
                <c:formatCode>General</c:formatCode>
                <c:ptCount val="3"/>
                <c:pt idx="0">
                  <c:v>1200</c:v>
                </c:pt>
                <c:pt idx="1">
                  <c:v>70</c:v>
                </c:pt>
                <c:pt idx="2">
                  <c:v>8.8000000000000007</c:v>
                </c:pt>
              </c:numCache>
            </c:numRef>
          </c:val>
          <c:extLst>
            <c:ext xmlns:c16="http://schemas.microsoft.com/office/drawing/2014/chart" uri="{C3380CC4-5D6E-409C-BE32-E72D297353CC}">
              <c16:uniqueId val="{00000000-C4DA-45DB-ACBD-5C6EFFF1DC88}"/>
            </c:ext>
          </c:extLst>
        </c:ser>
        <c:dLbls>
          <c:showLegendKey val="0"/>
          <c:showVal val="0"/>
          <c:showCatName val="0"/>
          <c:showSerName val="0"/>
          <c:showPercent val="0"/>
          <c:showBubbleSize val="0"/>
        </c:dLbls>
        <c:gapWidth val="219"/>
        <c:overlap val="-27"/>
        <c:axId val="1253738384"/>
        <c:axId val="1253735504"/>
      </c:barChart>
      <c:catAx>
        <c:axId val="1253738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3735504"/>
        <c:crosses val="autoZero"/>
        <c:auto val="1"/>
        <c:lblAlgn val="ctr"/>
        <c:lblOffset val="100"/>
        <c:noMultiLvlLbl val="0"/>
      </c:catAx>
      <c:valAx>
        <c:axId val="1253735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Compute</a:t>
                </a:r>
                <a:r>
                  <a:rPr lang="en-US" baseline="0"/>
                  <a:t> Time (seconds)</a:t>
                </a:r>
                <a:endParaRPr lang="en-CA"/>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CA"/>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3738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5FC1D-EE0E-B243-8115-FCB3A32E6417}" type="doc">
      <dgm:prSet loTypeId="urn:microsoft.com/office/officeart/2005/8/layout/cycle2" loCatId="" qsTypeId="urn:microsoft.com/office/officeart/2005/8/quickstyle/simple1" qsCatId="simple" csTypeId="urn:microsoft.com/office/officeart/2005/8/colors/accent1_4" csCatId="accent1" phldr="1"/>
      <dgm:spPr/>
      <dgm:t>
        <a:bodyPr/>
        <a:lstStyle/>
        <a:p>
          <a:endParaRPr lang="en-US"/>
        </a:p>
      </dgm:t>
    </dgm:pt>
    <dgm:pt modelId="{BC2B7D29-7ACC-B649-A932-A1CFD731471D}">
      <dgm:prSet phldrT="[Text]"/>
      <dgm:spPr/>
      <dgm:t>
        <a:bodyPr/>
        <a:lstStyle/>
        <a:p>
          <a:pPr>
            <a:buClrTx/>
            <a:buSzTx/>
            <a:buFontTx/>
            <a:buNone/>
          </a:pPr>
          <a:r>
            <a:rPr kumimoji="0" lang="en-US" b="1" i="0" u="none" strike="noStrike" cap="none" spc="0" normalizeH="0" baseline="0" noProof="0">
              <a:ln/>
              <a:effectLst/>
              <a:uLnTx/>
              <a:uFillTx/>
              <a:latin typeface="Aptos" panose="02110004020202020204"/>
              <a:ea typeface="+mn-ea"/>
              <a:cs typeface="+mn-cs"/>
            </a:rPr>
            <a:t>Collect Labels</a:t>
          </a:r>
          <a:endParaRPr lang="en-US" b="1"/>
        </a:p>
      </dgm:t>
    </dgm:pt>
    <dgm:pt modelId="{838383DB-7922-9943-AA4A-2FE5BA8067FD}" type="parTrans" cxnId="{39C4BFB2-11E9-2442-A892-50D1D7DFB922}">
      <dgm:prSet/>
      <dgm:spPr/>
      <dgm:t>
        <a:bodyPr/>
        <a:lstStyle/>
        <a:p>
          <a:endParaRPr lang="en-US"/>
        </a:p>
      </dgm:t>
    </dgm:pt>
    <dgm:pt modelId="{029E4B3A-577F-544D-B78C-A020A5369E15}" type="sibTrans" cxnId="{39C4BFB2-11E9-2442-A892-50D1D7DFB922}">
      <dgm:prSet/>
      <dgm:spPr/>
      <dgm:t>
        <a:bodyPr/>
        <a:lstStyle/>
        <a:p>
          <a:endParaRPr lang="en-US"/>
        </a:p>
      </dgm:t>
    </dgm:pt>
    <dgm:pt modelId="{8F19BE50-D9B7-F943-BA30-17153865C901}">
      <dgm:prSet phldrT="[Text]"/>
      <dgm:spPr/>
      <dgm:t>
        <a:bodyPr/>
        <a:lstStyle/>
        <a:p>
          <a:pPr>
            <a:buClrTx/>
            <a:buSzTx/>
            <a:buFontTx/>
            <a:buNone/>
          </a:pPr>
          <a:r>
            <a:rPr kumimoji="0" lang="en-US" b="1" i="0" u="none" strike="noStrike" cap="none" spc="0" normalizeH="0" baseline="0" noProof="0">
              <a:ln/>
              <a:effectLst/>
              <a:uLnTx/>
              <a:uFillTx/>
              <a:latin typeface="Aptos" panose="02110004020202020204"/>
              <a:ea typeface="+mn-ea"/>
              <a:cs typeface="+mn-cs"/>
            </a:rPr>
            <a:t>Generate predictions</a:t>
          </a:r>
          <a:endParaRPr lang="en-US" b="1"/>
        </a:p>
      </dgm:t>
    </dgm:pt>
    <dgm:pt modelId="{00AA5F91-F702-E145-9F56-9EB9EF256ED0}" type="parTrans" cxnId="{F6C9403F-CAA9-714C-BBF7-D9F10CF5E721}">
      <dgm:prSet/>
      <dgm:spPr/>
      <dgm:t>
        <a:bodyPr/>
        <a:lstStyle/>
        <a:p>
          <a:endParaRPr lang="en-US"/>
        </a:p>
      </dgm:t>
    </dgm:pt>
    <dgm:pt modelId="{7DF9CE07-4F83-264A-A1A7-0F6AAE59D5EB}" type="sibTrans" cxnId="{F6C9403F-CAA9-714C-BBF7-D9F10CF5E721}">
      <dgm:prSet/>
      <dgm:spPr/>
      <dgm:t>
        <a:bodyPr/>
        <a:lstStyle/>
        <a:p>
          <a:endParaRPr lang="en-US"/>
        </a:p>
      </dgm:t>
    </dgm:pt>
    <dgm:pt modelId="{8899F1B9-DD91-0D40-B820-4D80E381A314}">
      <dgm:prSet phldrT="[Text]"/>
      <dgm:spPr/>
      <dgm:t>
        <a:bodyPr/>
        <a:lstStyle/>
        <a:p>
          <a:pPr>
            <a:buClrTx/>
            <a:buSzTx/>
            <a:buFontTx/>
            <a:buNone/>
          </a:pPr>
          <a:r>
            <a:rPr kumimoji="0" lang="en-US" b="1" i="0" u="none" strike="noStrike" cap="none" spc="0" normalizeH="0" baseline="0" noProof="0">
              <a:ln/>
              <a:effectLst/>
              <a:uLnTx/>
              <a:uFillTx/>
              <a:latin typeface="Aptos" panose="02110004020202020204"/>
              <a:ea typeface="+mn-ea"/>
              <a:cs typeface="+mn-cs"/>
            </a:rPr>
            <a:t>Calculate Confidence</a:t>
          </a:r>
          <a:endParaRPr lang="en-US" b="1"/>
        </a:p>
      </dgm:t>
    </dgm:pt>
    <dgm:pt modelId="{0F43879E-1CE4-1743-90F2-605181C6513E}" type="parTrans" cxnId="{5F9024F3-A969-784D-AAA3-DCA0B2079D25}">
      <dgm:prSet/>
      <dgm:spPr/>
      <dgm:t>
        <a:bodyPr/>
        <a:lstStyle/>
        <a:p>
          <a:endParaRPr lang="en-US"/>
        </a:p>
      </dgm:t>
    </dgm:pt>
    <dgm:pt modelId="{83A57640-CE4A-8A41-A24B-0B8360DC5A41}" type="sibTrans" cxnId="{5F9024F3-A969-784D-AAA3-DCA0B2079D25}">
      <dgm:prSet/>
      <dgm:spPr/>
      <dgm:t>
        <a:bodyPr/>
        <a:lstStyle/>
        <a:p>
          <a:endParaRPr lang="en-US"/>
        </a:p>
      </dgm:t>
    </dgm:pt>
    <dgm:pt modelId="{A5408917-B8A9-DE4D-B4CF-0F42A83573C6}">
      <dgm:prSet phldrT="[Text]"/>
      <dgm:spPr/>
      <dgm:t>
        <a:bodyPr/>
        <a:lstStyle/>
        <a:p>
          <a:pPr>
            <a:buClrTx/>
            <a:buSzTx/>
            <a:buFontTx/>
            <a:buNone/>
          </a:pPr>
          <a:r>
            <a:rPr kumimoji="0" lang="en-US" b="1" i="0" u="none" strike="noStrike" cap="none" spc="0" normalizeH="0" baseline="0" noProof="0">
              <a:ln/>
              <a:solidFill>
                <a:schemeClr val="bg1">
                  <a:lumMod val="75000"/>
                  <a:lumOff val="25000"/>
                </a:schemeClr>
              </a:solidFill>
              <a:effectLst/>
              <a:uLnTx/>
              <a:uFillTx/>
              <a:latin typeface="Aptos" panose="02110004020202020204"/>
              <a:ea typeface="+mn-ea"/>
              <a:cs typeface="+mn-cs"/>
            </a:rPr>
            <a:t>Update User Expertise</a:t>
          </a:r>
          <a:endParaRPr lang="en-US" b="1">
            <a:solidFill>
              <a:schemeClr val="bg1">
                <a:lumMod val="75000"/>
                <a:lumOff val="25000"/>
              </a:schemeClr>
            </a:solidFill>
          </a:endParaRPr>
        </a:p>
      </dgm:t>
    </dgm:pt>
    <dgm:pt modelId="{C3A41EDD-2771-D440-BF10-2FD5181CE35B}" type="parTrans" cxnId="{8746C7AA-B7C1-A542-A165-69C0ED6DE329}">
      <dgm:prSet/>
      <dgm:spPr/>
      <dgm:t>
        <a:bodyPr/>
        <a:lstStyle/>
        <a:p>
          <a:endParaRPr lang="en-US"/>
        </a:p>
      </dgm:t>
    </dgm:pt>
    <dgm:pt modelId="{6AE77661-555E-EA41-A173-8C6819DB9CDA}" type="sibTrans" cxnId="{8746C7AA-B7C1-A542-A165-69C0ED6DE329}">
      <dgm:prSet/>
      <dgm:spPr/>
      <dgm:t>
        <a:bodyPr/>
        <a:lstStyle/>
        <a:p>
          <a:endParaRPr lang="en-US"/>
        </a:p>
      </dgm:t>
    </dgm:pt>
    <dgm:pt modelId="{B5FEBCE9-D725-B847-B025-6F467335B862}">
      <dgm:prSet phldrT="[Text]"/>
      <dgm:spPr/>
      <dgm:t>
        <a:bodyPr/>
        <a:lstStyle/>
        <a:p>
          <a:pPr>
            <a:buClrTx/>
            <a:buSzTx/>
            <a:buFontTx/>
            <a:buNone/>
          </a:pPr>
          <a:r>
            <a:rPr kumimoji="0" lang="en-US" b="1" i="0" u="none" strike="noStrike" cap="none" spc="0" normalizeH="0" baseline="0" noProof="0">
              <a:ln/>
              <a:effectLst/>
              <a:uLnTx/>
              <a:uFillTx/>
              <a:latin typeface="Aptos" panose="02110004020202020204"/>
              <a:ea typeface="+mn-ea"/>
              <a:cs typeface="+mn-cs"/>
            </a:rPr>
            <a:t>Extract Objects</a:t>
          </a:r>
          <a:endParaRPr lang="en-US" b="1"/>
        </a:p>
      </dgm:t>
    </dgm:pt>
    <dgm:pt modelId="{93039C60-DEC4-AB44-B108-81C2808E6DE7}" type="parTrans" cxnId="{24922AD1-E24A-F545-9FDE-2EB42C09899E}">
      <dgm:prSet/>
      <dgm:spPr/>
      <dgm:t>
        <a:bodyPr/>
        <a:lstStyle/>
        <a:p>
          <a:endParaRPr lang="en-US"/>
        </a:p>
      </dgm:t>
    </dgm:pt>
    <dgm:pt modelId="{FC6BD54D-713F-6547-9E4D-207CE2C05AFE}" type="sibTrans" cxnId="{24922AD1-E24A-F545-9FDE-2EB42C09899E}">
      <dgm:prSet/>
      <dgm:spPr/>
      <dgm:t>
        <a:bodyPr/>
        <a:lstStyle/>
        <a:p>
          <a:endParaRPr lang="en-US"/>
        </a:p>
      </dgm:t>
    </dgm:pt>
    <dgm:pt modelId="{8D513DDD-87CD-4649-8243-0A0EB4CEFAF2}">
      <dgm:prSet/>
      <dgm:spPr/>
      <dgm:t>
        <a:bodyPr/>
        <a:lstStyle/>
        <a:p>
          <a:r>
            <a:rPr kumimoji="0" lang="en-US" b="1" i="0" u="none" strike="noStrike" cap="none" spc="0" normalizeH="0" baseline="0" noProof="0">
              <a:ln/>
              <a:effectLst/>
              <a:uLnTx/>
              <a:uFillTx/>
              <a:latin typeface="Aptos" panose="02110004020202020204"/>
              <a:ea typeface="+mn-ea"/>
              <a:cs typeface="+mn-cs"/>
            </a:rPr>
            <a:t>Check if finished</a:t>
          </a:r>
          <a:endParaRPr lang="en-US" b="1"/>
        </a:p>
      </dgm:t>
    </dgm:pt>
    <dgm:pt modelId="{3991D808-048E-0B4D-992F-88F8908481EB}" type="parTrans" cxnId="{A57F8BE7-3606-C443-B7F2-14EE07DC5FCE}">
      <dgm:prSet/>
      <dgm:spPr/>
      <dgm:t>
        <a:bodyPr/>
        <a:lstStyle/>
        <a:p>
          <a:endParaRPr lang="en-US"/>
        </a:p>
      </dgm:t>
    </dgm:pt>
    <dgm:pt modelId="{78D56FFA-38B3-C04C-AA63-1D7021A106C7}" type="sibTrans" cxnId="{A57F8BE7-3606-C443-B7F2-14EE07DC5FCE}">
      <dgm:prSet/>
      <dgm:spPr/>
      <dgm:t>
        <a:bodyPr/>
        <a:lstStyle/>
        <a:p>
          <a:endParaRPr lang="en-US"/>
        </a:p>
      </dgm:t>
    </dgm:pt>
    <dgm:pt modelId="{B82E0A58-D03E-EF48-8789-A537C32505C1}" type="pres">
      <dgm:prSet presAssocID="{E4F5FC1D-EE0E-B243-8115-FCB3A32E6417}" presName="cycle" presStyleCnt="0">
        <dgm:presLayoutVars>
          <dgm:dir/>
          <dgm:resizeHandles val="exact"/>
        </dgm:presLayoutVars>
      </dgm:prSet>
      <dgm:spPr/>
    </dgm:pt>
    <dgm:pt modelId="{2491D0B0-76AB-8D4D-B1D5-DAB845F98BFE}" type="pres">
      <dgm:prSet presAssocID="{BC2B7D29-7ACC-B649-A932-A1CFD731471D}" presName="node" presStyleLbl="node1" presStyleIdx="0" presStyleCnt="6">
        <dgm:presLayoutVars>
          <dgm:bulletEnabled val="1"/>
        </dgm:presLayoutVars>
      </dgm:prSet>
      <dgm:spPr/>
    </dgm:pt>
    <dgm:pt modelId="{20A4C9D2-B81E-564E-9ED7-50077AEF135C}" type="pres">
      <dgm:prSet presAssocID="{029E4B3A-577F-544D-B78C-A020A5369E15}" presName="sibTrans" presStyleLbl="sibTrans2D1" presStyleIdx="0" presStyleCnt="6"/>
      <dgm:spPr/>
    </dgm:pt>
    <dgm:pt modelId="{8F9A6CBA-624D-FF43-8B9E-A9BD5D783A2D}" type="pres">
      <dgm:prSet presAssocID="{029E4B3A-577F-544D-B78C-A020A5369E15}" presName="connectorText" presStyleLbl="sibTrans2D1" presStyleIdx="0" presStyleCnt="6"/>
      <dgm:spPr/>
    </dgm:pt>
    <dgm:pt modelId="{285BAAD2-5924-694E-9D99-F2CBC2C38E86}" type="pres">
      <dgm:prSet presAssocID="{8F19BE50-D9B7-F943-BA30-17153865C901}" presName="node" presStyleLbl="node1" presStyleIdx="1" presStyleCnt="6">
        <dgm:presLayoutVars>
          <dgm:bulletEnabled val="1"/>
        </dgm:presLayoutVars>
      </dgm:prSet>
      <dgm:spPr/>
    </dgm:pt>
    <dgm:pt modelId="{9397B95E-184F-7440-8E42-2CB927D405F7}" type="pres">
      <dgm:prSet presAssocID="{7DF9CE07-4F83-264A-A1A7-0F6AAE59D5EB}" presName="sibTrans" presStyleLbl="sibTrans2D1" presStyleIdx="1" presStyleCnt="6"/>
      <dgm:spPr/>
    </dgm:pt>
    <dgm:pt modelId="{10A9659A-57DD-954E-B1D7-A757C2896A51}" type="pres">
      <dgm:prSet presAssocID="{7DF9CE07-4F83-264A-A1A7-0F6AAE59D5EB}" presName="connectorText" presStyleLbl="sibTrans2D1" presStyleIdx="1" presStyleCnt="6"/>
      <dgm:spPr/>
    </dgm:pt>
    <dgm:pt modelId="{3872CFC7-8214-B64A-9350-8F9D0DF20DF1}" type="pres">
      <dgm:prSet presAssocID="{8899F1B9-DD91-0D40-B820-4D80E381A314}" presName="node" presStyleLbl="node1" presStyleIdx="2" presStyleCnt="6">
        <dgm:presLayoutVars>
          <dgm:bulletEnabled val="1"/>
        </dgm:presLayoutVars>
      </dgm:prSet>
      <dgm:spPr/>
    </dgm:pt>
    <dgm:pt modelId="{FF1B2205-3501-894E-8DA8-00A7E4B4F011}" type="pres">
      <dgm:prSet presAssocID="{83A57640-CE4A-8A41-A24B-0B8360DC5A41}" presName="sibTrans" presStyleLbl="sibTrans2D1" presStyleIdx="2" presStyleCnt="6"/>
      <dgm:spPr/>
    </dgm:pt>
    <dgm:pt modelId="{CB23EB89-3984-B344-A257-E42D8FE267FD}" type="pres">
      <dgm:prSet presAssocID="{83A57640-CE4A-8A41-A24B-0B8360DC5A41}" presName="connectorText" presStyleLbl="sibTrans2D1" presStyleIdx="2" presStyleCnt="6"/>
      <dgm:spPr/>
    </dgm:pt>
    <dgm:pt modelId="{C9F22C35-9DD2-7A4F-870E-7E1F5AE2AEE9}" type="pres">
      <dgm:prSet presAssocID="{A5408917-B8A9-DE4D-B4CF-0F42A83573C6}" presName="node" presStyleLbl="node1" presStyleIdx="3" presStyleCnt="6">
        <dgm:presLayoutVars>
          <dgm:bulletEnabled val="1"/>
        </dgm:presLayoutVars>
      </dgm:prSet>
      <dgm:spPr/>
    </dgm:pt>
    <dgm:pt modelId="{F24E1DEA-D7FA-054E-9E68-35BC6007CECA}" type="pres">
      <dgm:prSet presAssocID="{6AE77661-555E-EA41-A173-8C6819DB9CDA}" presName="sibTrans" presStyleLbl="sibTrans2D1" presStyleIdx="3" presStyleCnt="6"/>
      <dgm:spPr/>
    </dgm:pt>
    <dgm:pt modelId="{B727278F-12BB-C944-8E6A-6142C2D62560}" type="pres">
      <dgm:prSet presAssocID="{6AE77661-555E-EA41-A173-8C6819DB9CDA}" presName="connectorText" presStyleLbl="sibTrans2D1" presStyleIdx="3" presStyleCnt="6"/>
      <dgm:spPr/>
    </dgm:pt>
    <dgm:pt modelId="{8FE19D63-C0D8-B84F-8890-02E2EBF96904}" type="pres">
      <dgm:prSet presAssocID="{B5FEBCE9-D725-B847-B025-6F467335B862}" presName="node" presStyleLbl="node1" presStyleIdx="4" presStyleCnt="6">
        <dgm:presLayoutVars>
          <dgm:bulletEnabled val="1"/>
        </dgm:presLayoutVars>
      </dgm:prSet>
      <dgm:spPr/>
    </dgm:pt>
    <dgm:pt modelId="{98AA3B46-1289-D54D-9AF3-42DFA212C35D}" type="pres">
      <dgm:prSet presAssocID="{FC6BD54D-713F-6547-9E4D-207CE2C05AFE}" presName="sibTrans" presStyleLbl="sibTrans2D1" presStyleIdx="4" presStyleCnt="6"/>
      <dgm:spPr/>
    </dgm:pt>
    <dgm:pt modelId="{123F6260-A770-1B4D-8032-0BAB5BB4D1A4}" type="pres">
      <dgm:prSet presAssocID="{FC6BD54D-713F-6547-9E4D-207CE2C05AFE}" presName="connectorText" presStyleLbl="sibTrans2D1" presStyleIdx="4" presStyleCnt="6"/>
      <dgm:spPr/>
    </dgm:pt>
    <dgm:pt modelId="{35FAE689-FEC2-354F-BD59-4FF906653A4E}" type="pres">
      <dgm:prSet presAssocID="{8D513DDD-87CD-4649-8243-0A0EB4CEFAF2}" presName="node" presStyleLbl="node1" presStyleIdx="5" presStyleCnt="6">
        <dgm:presLayoutVars>
          <dgm:bulletEnabled val="1"/>
        </dgm:presLayoutVars>
      </dgm:prSet>
      <dgm:spPr/>
    </dgm:pt>
    <dgm:pt modelId="{DC6DDAE4-1449-8148-9A08-86D6BCABC890}" type="pres">
      <dgm:prSet presAssocID="{78D56FFA-38B3-C04C-AA63-1D7021A106C7}" presName="sibTrans" presStyleLbl="sibTrans2D1" presStyleIdx="5" presStyleCnt="6"/>
      <dgm:spPr/>
    </dgm:pt>
    <dgm:pt modelId="{73B8F110-19D7-9043-A0B6-1B9B62AA1221}" type="pres">
      <dgm:prSet presAssocID="{78D56FFA-38B3-C04C-AA63-1D7021A106C7}" presName="connectorText" presStyleLbl="sibTrans2D1" presStyleIdx="5" presStyleCnt="6"/>
      <dgm:spPr/>
    </dgm:pt>
  </dgm:ptLst>
  <dgm:cxnLst>
    <dgm:cxn modelId="{287B770D-AD23-824D-9DD7-C25D1F348F27}" type="presOf" srcId="{FC6BD54D-713F-6547-9E4D-207CE2C05AFE}" destId="{123F6260-A770-1B4D-8032-0BAB5BB4D1A4}" srcOrd="1" destOrd="0" presId="urn:microsoft.com/office/officeart/2005/8/layout/cycle2"/>
    <dgm:cxn modelId="{7C415E12-C421-4F47-A5F3-DF5FED564B41}" type="presOf" srcId="{8F19BE50-D9B7-F943-BA30-17153865C901}" destId="{285BAAD2-5924-694E-9D99-F2CBC2C38E86}" srcOrd="0" destOrd="0" presId="urn:microsoft.com/office/officeart/2005/8/layout/cycle2"/>
    <dgm:cxn modelId="{B268AD20-4A7D-7B4D-9FA5-6712500E2D45}" type="presOf" srcId="{7DF9CE07-4F83-264A-A1A7-0F6AAE59D5EB}" destId="{10A9659A-57DD-954E-B1D7-A757C2896A51}" srcOrd="1" destOrd="0" presId="urn:microsoft.com/office/officeart/2005/8/layout/cycle2"/>
    <dgm:cxn modelId="{AA727027-4041-874F-B1E9-35E3B8CD2A2A}" type="presOf" srcId="{E4F5FC1D-EE0E-B243-8115-FCB3A32E6417}" destId="{B82E0A58-D03E-EF48-8789-A537C32505C1}" srcOrd="0" destOrd="0" presId="urn:microsoft.com/office/officeart/2005/8/layout/cycle2"/>
    <dgm:cxn modelId="{D87C0232-897A-AB4C-99CA-46EF5FABC16B}" type="presOf" srcId="{029E4B3A-577F-544D-B78C-A020A5369E15}" destId="{8F9A6CBA-624D-FF43-8B9E-A9BD5D783A2D}" srcOrd="1" destOrd="0" presId="urn:microsoft.com/office/officeart/2005/8/layout/cycle2"/>
    <dgm:cxn modelId="{589C3D34-39D0-5145-8138-0D263CED0E47}" type="presOf" srcId="{8899F1B9-DD91-0D40-B820-4D80E381A314}" destId="{3872CFC7-8214-B64A-9350-8F9D0DF20DF1}" srcOrd="0" destOrd="0" presId="urn:microsoft.com/office/officeart/2005/8/layout/cycle2"/>
    <dgm:cxn modelId="{F6C9403F-CAA9-714C-BBF7-D9F10CF5E721}" srcId="{E4F5FC1D-EE0E-B243-8115-FCB3A32E6417}" destId="{8F19BE50-D9B7-F943-BA30-17153865C901}" srcOrd="1" destOrd="0" parTransId="{00AA5F91-F702-E145-9F56-9EB9EF256ED0}" sibTransId="{7DF9CE07-4F83-264A-A1A7-0F6AAE59D5EB}"/>
    <dgm:cxn modelId="{5CAAAA43-C0C9-A14F-B07E-01A813E9EF53}" type="presOf" srcId="{6AE77661-555E-EA41-A173-8C6819DB9CDA}" destId="{B727278F-12BB-C944-8E6A-6142C2D62560}" srcOrd="1" destOrd="0" presId="urn:microsoft.com/office/officeart/2005/8/layout/cycle2"/>
    <dgm:cxn modelId="{1F106050-8FE9-5D46-BB73-D3C32339882F}" type="presOf" srcId="{78D56FFA-38B3-C04C-AA63-1D7021A106C7}" destId="{DC6DDAE4-1449-8148-9A08-86D6BCABC890}" srcOrd="0" destOrd="0" presId="urn:microsoft.com/office/officeart/2005/8/layout/cycle2"/>
    <dgm:cxn modelId="{95384958-4BEA-4C47-B447-6D1A641E3387}" type="presOf" srcId="{6AE77661-555E-EA41-A173-8C6819DB9CDA}" destId="{F24E1DEA-D7FA-054E-9E68-35BC6007CECA}" srcOrd="0" destOrd="0" presId="urn:microsoft.com/office/officeart/2005/8/layout/cycle2"/>
    <dgm:cxn modelId="{37C47763-03BC-6741-90B0-54C1AB1FD4B3}" type="presOf" srcId="{029E4B3A-577F-544D-B78C-A020A5369E15}" destId="{20A4C9D2-B81E-564E-9ED7-50077AEF135C}" srcOrd="0" destOrd="0" presId="urn:microsoft.com/office/officeart/2005/8/layout/cycle2"/>
    <dgm:cxn modelId="{B078DD7B-10E4-6442-879B-8ACC4D2EF13C}" type="presOf" srcId="{B5FEBCE9-D725-B847-B025-6F467335B862}" destId="{8FE19D63-C0D8-B84F-8890-02E2EBF96904}" srcOrd="0" destOrd="0" presId="urn:microsoft.com/office/officeart/2005/8/layout/cycle2"/>
    <dgm:cxn modelId="{5FE9C695-EE9B-AB41-B17A-2E815E5DAC02}" type="presOf" srcId="{83A57640-CE4A-8A41-A24B-0B8360DC5A41}" destId="{FF1B2205-3501-894E-8DA8-00A7E4B4F011}" srcOrd="0" destOrd="0" presId="urn:microsoft.com/office/officeart/2005/8/layout/cycle2"/>
    <dgm:cxn modelId="{8D43879E-3FBC-084C-8B43-E95AB642FAB2}" type="presOf" srcId="{8D513DDD-87CD-4649-8243-0A0EB4CEFAF2}" destId="{35FAE689-FEC2-354F-BD59-4FF906653A4E}" srcOrd="0" destOrd="0" presId="urn:microsoft.com/office/officeart/2005/8/layout/cycle2"/>
    <dgm:cxn modelId="{27B4DFA0-BDEA-1F45-B4EC-86CD3B024A91}" type="presOf" srcId="{A5408917-B8A9-DE4D-B4CF-0F42A83573C6}" destId="{C9F22C35-9DD2-7A4F-870E-7E1F5AE2AEE9}" srcOrd="0" destOrd="0" presId="urn:microsoft.com/office/officeart/2005/8/layout/cycle2"/>
    <dgm:cxn modelId="{8746C7AA-B7C1-A542-A165-69C0ED6DE329}" srcId="{E4F5FC1D-EE0E-B243-8115-FCB3A32E6417}" destId="{A5408917-B8A9-DE4D-B4CF-0F42A83573C6}" srcOrd="3" destOrd="0" parTransId="{C3A41EDD-2771-D440-BF10-2FD5181CE35B}" sibTransId="{6AE77661-555E-EA41-A173-8C6819DB9CDA}"/>
    <dgm:cxn modelId="{39C4BFB2-11E9-2442-A892-50D1D7DFB922}" srcId="{E4F5FC1D-EE0E-B243-8115-FCB3A32E6417}" destId="{BC2B7D29-7ACC-B649-A932-A1CFD731471D}" srcOrd="0" destOrd="0" parTransId="{838383DB-7922-9943-AA4A-2FE5BA8067FD}" sibTransId="{029E4B3A-577F-544D-B78C-A020A5369E15}"/>
    <dgm:cxn modelId="{3B4677BD-14BB-864F-BDE7-B2FD7AEF180A}" type="presOf" srcId="{FC6BD54D-713F-6547-9E4D-207CE2C05AFE}" destId="{98AA3B46-1289-D54D-9AF3-42DFA212C35D}" srcOrd="0" destOrd="0" presId="urn:microsoft.com/office/officeart/2005/8/layout/cycle2"/>
    <dgm:cxn modelId="{9905B1C4-B04A-AC41-8456-5054579BF25C}" type="presOf" srcId="{83A57640-CE4A-8A41-A24B-0B8360DC5A41}" destId="{CB23EB89-3984-B344-A257-E42D8FE267FD}" srcOrd="1" destOrd="0" presId="urn:microsoft.com/office/officeart/2005/8/layout/cycle2"/>
    <dgm:cxn modelId="{89BCEBC7-EA3A-E14A-8D46-A3CAE6D90250}" type="presOf" srcId="{78D56FFA-38B3-C04C-AA63-1D7021A106C7}" destId="{73B8F110-19D7-9043-A0B6-1B9B62AA1221}" srcOrd="1" destOrd="0" presId="urn:microsoft.com/office/officeart/2005/8/layout/cycle2"/>
    <dgm:cxn modelId="{24922AD1-E24A-F545-9FDE-2EB42C09899E}" srcId="{E4F5FC1D-EE0E-B243-8115-FCB3A32E6417}" destId="{B5FEBCE9-D725-B847-B025-6F467335B862}" srcOrd="4" destOrd="0" parTransId="{93039C60-DEC4-AB44-B108-81C2808E6DE7}" sibTransId="{FC6BD54D-713F-6547-9E4D-207CE2C05AFE}"/>
    <dgm:cxn modelId="{46C42BE5-22FA-9F42-9C78-08FDD2C98705}" type="presOf" srcId="{BC2B7D29-7ACC-B649-A932-A1CFD731471D}" destId="{2491D0B0-76AB-8D4D-B1D5-DAB845F98BFE}" srcOrd="0" destOrd="0" presId="urn:microsoft.com/office/officeart/2005/8/layout/cycle2"/>
    <dgm:cxn modelId="{A57F8BE7-3606-C443-B7F2-14EE07DC5FCE}" srcId="{E4F5FC1D-EE0E-B243-8115-FCB3A32E6417}" destId="{8D513DDD-87CD-4649-8243-0A0EB4CEFAF2}" srcOrd="5" destOrd="0" parTransId="{3991D808-048E-0B4D-992F-88F8908481EB}" sibTransId="{78D56FFA-38B3-C04C-AA63-1D7021A106C7}"/>
    <dgm:cxn modelId="{5F9024F3-A969-784D-AAA3-DCA0B2079D25}" srcId="{E4F5FC1D-EE0E-B243-8115-FCB3A32E6417}" destId="{8899F1B9-DD91-0D40-B820-4D80E381A314}" srcOrd="2" destOrd="0" parTransId="{0F43879E-1CE4-1743-90F2-605181C6513E}" sibTransId="{83A57640-CE4A-8A41-A24B-0B8360DC5A41}"/>
    <dgm:cxn modelId="{E8BB6EF6-8B74-584A-90F7-8B8506DC38A1}" type="presOf" srcId="{7DF9CE07-4F83-264A-A1A7-0F6AAE59D5EB}" destId="{9397B95E-184F-7440-8E42-2CB927D405F7}" srcOrd="0" destOrd="0" presId="urn:microsoft.com/office/officeart/2005/8/layout/cycle2"/>
    <dgm:cxn modelId="{A77BEB57-ACE6-1A44-8CDD-B1790EF3B470}" type="presParOf" srcId="{B82E0A58-D03E-EF48-8789-A537C32505C1}" destId="{2491D0B0-76AB-8D4D-B1D5-DAB845F98BFE}" srcOrd="0" destOrd="0" presId="urn:microsoft.com/office/officeart/2005/8/layout/cycle2"/>
    <dgm:cxn modelId="{BAFB6C0B-4D5D-EC43-9774-8E2821355AAD}" type="presParOf" srcId="{B82E0A58-D03E-EF48-8789-A537C32505C1}" destId="{20A4C9D2-B81E-564E-9ED7-50077AEF135C}" srcOrd="1" destOrd="0" presId="urn:microsoft.com/office/officeart/2005/8/layout/cycle2"/>
    <dgm:cxn modelId="{145691D5-27CC-D744-B36D-628ACA82C7B8}" type="presParOf" srcId="{20A4C9D2-B81E-564E-9ED7-50077AEF135C}" destId="{8F9A6CBA-624D-FF43-8B9E-A9BD5D783A2D}" srcOrd="0" destOrd="0" presId="urn:microsoft.com/office/officeart/2005/8/layout/cycle2"/>
    <dgm:cxn modelId="{3CE9E12D-B7A0-CF49-BCED-F22DE7C7E62F}" type="presParOf" srcId="{B82E0A58-D03E-EF48-8789-A537C32505C1}" destId="{285BAAD2-5924-694E-9D99-F2CBC2C38E86}" srcOrd="2" destOrd="0" presId="urn:microsoft.com/office/officeart/2005/8/layout/cycle2"/>
    <dgm:cxn modelId="{B38CEC94-A780-BA4D-853F-47A460A3E67B}" type="presParOf" srcId="{B82E0A58-D03E-EF48-8789-A537C32505C1}" destId="{9397B95E-184F-7440-8E42-2CB927D405F7}" srcOrd="3" destOrd="0" presId="urn:microsoft.com/office/officeart/2005/8/layout/cycle2"/>
    <dgm:cxn modelId="{1062CBE0-296B-2F42-A7B3-E77B0CD64559}" type="presParOf" srcId="{9397B95E-184F-7440-8E42-2CB927D405F7}" destId="{10A9659A-57DD-954E-B1D7-A757C2896A51}" srcOrd="0" destOrd="0" presId="urn:microsoft.com/office/officeart/2005/8/layout/cycle2"/>
    <dgm:cxn modelId="{6479A6FF-A87C-F74E-85EE-A488231C9B34}" type="presParOf" srcId="{B82E0A58-D03E-EF48-8789-A537C32505C1}" destId="{3872CFC7-8214-B64A-9350-8F9D0DF20DF1}" srcOrd="4" destOrd="0" presId="urn:microsoft.com/office/officeart/2005/8/layout/cycle2"/>
    <dgm:cxn modelId="{44BF73B2-E863-764F-A74C-2900838C045C}" type="presParOf" srcId="{B82E0A58-D03E-EF48-8789-A537C32505C1}" destId="{FF1B2205-3501-894E-8DA8-00A7E4B4F011}" srcOrd="5" destOrd="0" presId="urn:microsoft.com/office/officeart/2005/8/layout/cycle2"/>
    <dgm:cxn modelId="{95FD8783-32A4-7B41-BE32-54CF6B439EB0}" type="presParOf" srcId="{FF1B2205-3501-894E-8DA8-00A7E4B4F011}" destId="{CB23EB89-3984-B344-A257-E42D8FE267FD}" srcOrd="0" destOrd="0" presId="urn:microsoft.com/office/officeart/2005/8/layout/cycle2"/>
    <dgm:cxn modelId="{43C4D44E-C1F6-3A40-A874-D625885E8FD3}" type="presParOf" srcId="{B82E0A58-D03E-EF48-8789-A537C32505C1}" destId="{C9F22C35-9DD2-7A4F-870E-7E1F5AE2AEE9}" srcOrd="6" destOrd="0" presId="urn:microsoft.com/office/officeart/2005/8/layout/cycle2"/>
    <dgm:cxn modelId="{3244ED41-166C-8A42-8192-E35FA52D58FE}" type="presParOf" srcId="{B82E0A58-D03E-EF48-8789-A537C32505C1}" destId="{F24E1DEA-D7FA-054E-9E68-35BC6007CECA}" srcOrd="7" destOrd="0" presId="urn:microsoft.com/office/officeart/2005/8/layout/cycle2"/>
    <dgm:cxn modelId="{3E38E99A-4E32-E346-829F-DB2FA24E2889}" type="presParOf" srcId="{F24E1DEA-D7FA-054E-9E68-35BC6007CECA}" destId="{B727278F-12BB-C944-8E6A-6142C2D62560}" srcOrd="0" destOrd="0" presId="urn:microsoft.com/office/officeart/2005/8/layout/cycle2"/>
    <dgm:cxn modelId="{6C18D372-E2D2-EC42-8DE5-C6BFCA8895A1}" type="presParOf" srcId="{B82E0A58-D03E-EF48-8789-A537C32505C1}" destId="{8FE19D63-C0D8-B84F-8890-02E2EBF96904}" srcOrd="8" destOrd="0" presId="urn:microsoft.com/office/officeart/2005/8/layout/cycle2"/>
    <dgm:cxn modelId="{6AAC7722-93B0-704A-B513-2AB3EC0849B3}" type="presParOf" srcId="{B82E0A58-D03E-EF48-8789-A537C32505C1}" destId="{98AA3B46-1289-D54D-9AF3-42DFA212C35D}" srcOrd="9" destOrd="0" presId="urn:microsoft.com/office/officeart/2005/8/layout/cycle2"/>
    <dgm:cxn modelId="{DF0B4AC0-6889-CC4E-8C53-1E9A6977EF72}" type="presParOf" srcId="{98AA3B46-1289-D54D-9AF3-42DFA212C35D}" destId="{123F6260-A770-1B4D-8032-0BAB5BB4D1A4}" srcOrd="0" destOrd="0" presId="urn:microsoft.com/office/officeart/2005/8/layout/cycle2"/>
    <dgm:cxn modelId="{48A95D9F-1403-D643-A202-34BDD7456EF3}" type="presParOf" srcId="{B82E0A58-D03E-EF48-8789-A537C32505C1}" destId="{35FAE689-FEC2-354F-BD59-4FF906653A4E}" srcOrd="10" destOrd="0" presId="urn:microsoft.com/office/officeart/2005/8/layout/cycle2"/>
    <dgm:cxn modelId="{1EC0A0F8-9254-1F41-A499-7E9DC8747262}" type="presParOf" srcId="{B82E0A58-D03E-EF48-8789-A537C32505C1}" destId="{DC6DDAE4-1449-8148-9A08-86D6BCABC890}" srcOrd="11" destOrd="0" presId="urn:microsoft.com/office/officeart/2005/8/layout/cycle2"/>
    <dgm:cxn modelId="{A3EC221F-1132-0F4C-8B76-1E0D0EA5499D}" type="presParOf" srcId="{DC6DDAE4-1449-8148-9A08-86D6BCABC890}" destId="{73B8F110-19D7-9043-A0B6-1B9B62AA122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1D0B0-76AB-8D4D-B1D5-DAB845F98BFE}">
      <dsp:nvSpPr>
        <dsp:cNvPr id="0" name=""/>
        <dsp:cNvSpPr/>
      </dsp:nvSpPr>
      <dsp:spPr>
        <a:xfrm>
          <a:off x="2650395" y="2656"/>
          <a:ext cx="1618278" cy="1618278"/>
        </a:xfrm>
        <a:prstGeom prst="ellipse">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1" i="0" u="none" strike="noStrike" kern="1200" cap="none" spc="0" normalizeH="0" baseline="0" noProof="0">
              <a:ln/>
              <a:effectLst/>
              <a:uLnTx/>
              <a:uFillTx/>
              <a:latin typeface="Aptos" panose="02110004020202020204"/>
              <a:ea typeface="+mn-ea"/>
              <a:cs typeface="+mn-cs"/>
            </a:rPr>
            <a:t>Collect Labels</a:t>
          </a:r>
          <a:endParaRPr lang="en-US" sz="1600" b="1" kern="1200"/>
        </a:p>
      </dsp:txBody>
      <dsp:txXfrm>
        <a:off x="2887386" y="239647"/>
        <a:ext cx="1144296" cy="1144296"/>
      </dsp:txXfrm>
    </dsp:sp>
    <dsp:sp modelId="{20A4C9D2-B81E-564E-9ED7-50077AEF135C}">
      <dsp:nvSpPr>
        <dsp:cNvPr id="0" name=""/>
        <dsp:cNvSpPr/>
      </dsp:nvSpPr>
      <dsp:spPr>
        <a:xfrm rot="1800000">
          <a:off x="4285896" y="1139798"/>
          <a:ext cx="429502" cy="54616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294527" y="1216819"/>
        <a:ext cx="300651" cy="327700"/>
      </dsp:txXfrm>
    </dsp:sp>
    <dsp:sp modelId="{285BAAD2-5924-694E-9D99-F2CBC2C38E86}">
      <dsp:nvSpPr>
        <dsp:cNvPr id="0" name=""/>
        <dsp:cNvSpPr/>
      </dsp:nvSpPr>
      <dsp:spPr>
        <a:xfrm>
          <a:off x="4753677" y="1216986"/>
          <a:ext cx="1618278" cy="1618278"/>
        </a:xfrm>
        <a:prstGeom prst="ellipse">
          <a:avLst/>
        </a:prstGeom>
        <a:solidFill>
          <a:schemeClr val="accent1">
            <a:shade val="50000"/>
            <a:hueOff val="196550"/>
            <a:satOff val="-20659"/>
            <a:lumOff val="1782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1" i="0" u="none" strike="noStrike" kern="1200" cap="none" spc="0" normalizeH="0" baseline="0" noProof="0">
              <a:ln/>
              <a:effectLst/>
              <a:uLnTx/>
              <a:uFillTx/>
              <a:latin typeface="Aptos" panose="02110004020202020204"/>
              <a:ea typeface="+mn-ea"/>
              <a:cs typeface="+mn-cs"/>
            </a:rPr>
            <a:t>Generate predictions</a:t>
          </a:r>
          <a:endParaRPr lang="en-US" sz="1600" b="1" kern="1200"/>
        </a:p>
      </dsp:txBody>
      <dsp:txXfrm>
        <a:off x="4990668" y="1453977"/>
        <a:ext cx="1144296" cy="1144296"/>
      </dsp:txXfrm>
    </dsp:sp>
    <dsp:sp modelId="{9397B95E-184F-7440-8E42-2CB927D405F7}">
      <dsp:nvSpPr>
        <dsp:cNvPr id="0" name=""/>
        <dsp:cNvSpPr/>
      </dsp:nvSpPr>
      <dsp:spPr>
        <a:xfrm rot="5400000">
          <a:off x="5348065" y="2955216"/>
          <a:ext cx="429502" cy="546168"/>
        </a:xfrm>
        <a:prstGeom prst="rightArrow">
          <a:avLst>
            <a:gd name="adj1" fmla="val 60000"/>
            <a:gd name="adj2" fmla="val 50000"/>
          </a:avLst>
        </a:prstGeom>
        <a:solidFill>
          <a:schemeClr val="accent1">
            <a:shade val="90000"/>
            <a:hueOff val="199761"/>
            <a:satOff val="-19400"/>
            <a:lumOff val="163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412491" y="3000025"/>
        <a:ext cx="300651" cy="327700"/>
      </dsp:txXfrm>
    </dsp:sp>
    <dsp:sp modelId="{3872CFC7-8214-B64A-9350-8F9D0DF20DF1}">
      <dsp:nvSpPr>
        <dsp:cNvPr id="0" name=""/>
        <dsp:cNvSpPr/>
      </dsp:nvSpPr>
      <dsp:spPr>
        <a:xfrm>
          <a:off x="4753677" y="3645647"/>
          <a:ext cx="1618278" cy="1618278"/>
        </a:xfrm>
        <a:prstGeom prst="ellipse">
          <a:avLst/>
        </a:prstGeom>
        <a:solidFill>
          <a:schemeClr val="accent1">
            <a:shade val="50000"/>
            <a:hueOff val="393099"/>
            <a:satOff val="-41319"/>
            <a:lumOff val="3565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1" i="0" u="none" strike="noStrike" kern="1200" cap="none" spc="0" normalizeH="0" baseline="0" noProof="0">
              <a:ln/>
              <a:effectLst/>
              <a:uLnTx/>
              <a:uFillTx/>
              <a:latin typeface="Aptos" panose="02110004020202020204"/>
              <a:ea typeface="+mn-ea"/>
              <a:cs typeface="+mn-cs"/>
            </a:rPr>
            <a:t>Calculate Confidence</a:t>
          </a:r>
          <a:endParaRPr lang="en-US" sz="1600" b="1" kern="1200"/>
        </a:p>
      </dsp:txBody>
      <dsp:txXfrm>
        <a:off x="4990668" y="3882638"/>
        <a:ext cx="1144296" cy="1144296"/>
      </dsp:txXfrm>
    </dsp:sp>
    <dsp:sp modelId="{FF1B2205-3501-894E-8DA8-00A7E4B4F011}">
      <dsp:nvSpPr>
        <dsp:cNvPr id="0" name=""/>
        <dsp:cNvSpPr/>
      </dsp:nvSpPr>
      <dsp:spPr>
        <a:xfrm rot="9000000">
          <a:off x="4306951" y="4782789"/>
          <a:ext cx="429502" cy="546168"/>
        </a:xfrm>
        <a:prstGeom prst="rightArrow">
          <a:avLst>
            <a:gd name="adj1" fmla="val 60000"/>
            <a:gd name="adj2" fmla="val 50000"/>
          </a:avLst>
        </a:prstGeom>
        <a:solidFill>
          <a:schemeClr val="accent1">
            <a:shade val="90000"/>
            <a:hueOff val="399521"/>
            <a:satOff val="-38801"/>
            <a:lumOff val="326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427171" y="4859810"/>
        <a:ext cx="300651" cy="327700"/>
      </dsp:txXfrm>
    </dsp:sp>
    <dsp:sp modelId="{C9F22C35-9DD2-7A4F-870E-7E1F5AE2AEE9}">
      <dsp:nvSpPr>
        <dsp:cNvPr id="0" name=""/>
        <dsp:cNvSpPr/>
      </dsp:nvSpPr>
      <dsp:spPr>
        <a:xfrm>
          <a:off x="2650395" y="4859978"/>
          <a:ext cx="1618278" cy="1618278"/>
        </a:xfrm>
        <a:prstGeom prst="ellipse">
          <a:avLst/>
        </a:prstGeom>
        <a:solidFill>
          <a:schemeClr val="accent1">
            <a:shade val="50000"/>
            <a:hueOff val="589649"/>
            <a:satOff val="-61978"/>
            <a:lumOff val="5348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1" i="0" u="none" strike="noStrike" kern="1200" cap="none" spc="0" normalizeH="0" baseline="0" noProof="0">
              <a:ln/>
              <a:solidFill>
                <a:schemeClr val="bg1">
                  <a:lumMod val="75000"/>
                  <a:lumOff val="25000"/>
                </a:schemeClr>
              </a:solidFill>
              <a:effectLst/>
              <a:uLnTx/>
              <a:uFillTx/>
              <a:latin typeface="Aptos" panose="02110004020202020204"/>
              <a:ea typeface="+mn-ea"/>
              <a:cs typeface="+mn-cs"/>
            </a:rPr>
            <a:t>Update User Expertise</a:t>
          </a:r>
          <a:endParaRPr lang="en-US" sz="1600" b="1" kern="1200">
            <a:solidFill>
              <a:schemeClr val="bg1">
                <a:lumMod val="75000"/>
                <a:lumOff val="25000"/>
              </a:schemeClr>
            </a:solidFill>
          </a:endParaRPr>
        </a:p>
      </dsp:txBody>
      <dsp:txXfrm>
        <a:off x="2887386" y="5096969"/>
        <a:ext cx="1144296" cy="1144296"/>
      </dsp:txXfrm>
    </dsp:sp>
    <dsp:sp modelId="{F24E1DEA-D7FA-054E-9E68-35BC6007CECA}">
      <dsp:nvSpPr>
        <dsp:cNvPr id="0" name=""/>
        <dsp:cNvSpPr/>
      </dsp:nvSpPr>
      <dsp:spPr>
        <a:xfrm rot="12600000">
          <a:off x="2203669" y="4794945"/>
          <a:ext cx="429502" cy="546168"/>
        </a:xfrm>
        <a:prstGeom prst="rightArrow">
          <a:avLst>
            <a:gd name="adj1" fmla="val 60000"/>
            <a:gd name="adj2" fmla="val 50000"/>
          </a:avLst>
        </a:prstGeom>
        <a:solidFill>
          <a:schemeClr val="accent1">
            <a:shade val="90000"/>
            <a:hueOff val="599282"/>
            <a:satOff val="-58201"/>
            <a:lumOff val="490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323889" y="4936392"/>
        <a:ext cx="300651" cy="327700"/>
      </dsp:txXfrm>
    </dsp:sp>
    <dsp:sp modelId="{8FE19D63-C0D8-B84F-8890-02E2EBF96904}">
      <dsp:nvSpPr>
        <dsp:cNvPr id="0" name=""/>
        <dsp:cNvSpPr/>
      </dsp:nvSpPr>
      <dsp:spPr>
        <a:xfrm>
          <a:off x="547113" y="3645647"/>
          <a:ext cx="1618278" cy="1618278"/>
        </a:xfrm>
        <a:prstGeom prst="ellipse">
          <a:avLst/>
        </a:prstGeom>
        <a:solidFill>
          <a:schemeClr val="accent1">
            <a:shade val="50000"/>
            <a:hueOff val="393099"/>
            <a:satOff val="-41319"/>
            <a:lumOff val="3565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1" i="0" u="none" strike="noStrike" kern="1200" cap="none" spc="0" normalizeH="0" baseline="0" noProof="0">
              <a:ln/>
              <a:effectLst/>
              <a:uLnTx/>
              <a:uFillTx/>
              <a:latin typeface="Aptos" panose="02110004020202020204"/>
              <a:ea typeface="+mn-ea"/>
              <a:cs typeface="+mn-cs"/>
            </a:rPr>
            <a:t>Extract Objects</a:t>
          </a:r>
          <a:endParaRPr lang="en-US" sz="1600" b="1" kern="1200"/>
        </a:p>
      </dsp:txBody>
      <dsp:txXfrm>
        <a:off x="784104" y="3882638"/>
        <a:ext cx="1144296" cy="1144296"/>
      </dsp:txXfrm>
    </dsp:sp>
    <dsp:sp modelId="{98AA3B46-1289-D54D-9AF3-42DFA212C35D}">
      <dsp:nvSpPr>
        <dsp:cNvPr id="0" name=""/>
        <dsp:cNvSpPr/>
      </dsp:nvSpPr>
      <dsp:spPr>
        <a:xfrm rot="16200000">
          <a:off x="1141501" y="2979527"/>
          <a:ext cx="429502" cy="546168"/>
        </a:xfrm>
        <a:prstGeom prst="rightArrow">
          <a:avLst>
            <a:gd name="adj1" fmla="val 60000"/>
            <a:gd name="adj2" fmla="val 50000"/>
          </a:avLst>
        </a:prstGeom>
        <a:solidFill>
          <a:schemeClr val="accent1">
            <a:shade val="90000"/>
            <a:hueOff val="399521"/>
            <a:satOff val="-38801"/>
            <a:lumOff val="326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205927" y="3153187"/>
        <a:ext cx="300651" cy="327700"/>
      </dsp:txXfrm>
    </dsp:sp>
    <dsp:sp modelId="{35FAE689-FEC2-354F-BD59-4FF906653A4E}">
      <dsp:nvSpPr>
        <dsp:cNvPr id="0" name=""/>
        <dsp:cNvSpPr/>
      </dsp:nvSpPr>
      <dsp:spPr>
        <a:xfrm>
          <a:off x="547113" y="1216986"/>
          <a:ext cx="1618278" cy="1618278"/>
        </a:xfrm>
        <a:prstGeom prst="ellipse">
          <a:avLst/>
        </a:prstGeom>
        <a:solidFill>
          <a:schemeClr val="accent1">
            <a:shade val="50000"/>
            <a:hueOff val="196550"/>
            <a:satOff val="-20659"/>
            <a:lumOff val="1782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0" lang="en-US" sz="1600" b="1" i="0" u="none" strike="noStrike" kern="1200" cap="none" spc="0" normalizeH="0" baseline="0" noProof="0">
              <a:ln/>
              <a:effectLst/>
              <a:uLnTx/>
              <a:uFillTx/>
              <a:latin typeface="Aptos" panose="02110004020202020204"/>
              <a:ea typeface="+mn-ea"/>
              <a:cs typeface="+mn-cs"/>
            </a:rPr>
            <a:t>Check if finished</a:t>
          </a:r>
          <a:endParaRPr lang="en-US" sz="1600" b="1" kern="1200"/>
        </a:p>
      </dsp:txBody>
      <dsp:txXfrm>
        <a:off x="784104" y="1453977"/>
        <a:ext cx="1144296" cy="1144296"/>
      </dsp:txXfrm>
    </dsp:sp>
    <dsp:sp modelId="{DC6DDAE4-1449-8148-9A08-86D6BCABC890}">
      <dsp:nvSpPr>
        <dsp:cNvPr id="0" name=""/>
        <dsp:cNvSpPr/>
      </dsp:nvSpPr>
      <dsp:spPr>
        <a:xfrm rot="19800000">
          <a:off x="2182614" y="1151954"/>
          <a:ext cx="429502" cy="546168"/>
        </a:xfrm>
        <a:prstGeom prst="rightArrow">
          <a:avLst>
            <a:gd name="adj1" fmla="val 60000"/>
            <a:gd name="adj2" fmla="val 50000"/>
          </a:avLst>
        </a:prstGeom>
        <a:solidFill>
          <a:schemeClr val="accent1">
            <a:shade val="90000"/>
            <a:hueOff val="199761"/>
            <a:satOff val="-19400"/>
            <a:lumOff val="163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91245" y="1293401"/>
        <a:ext cx="300651" cy="32770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9B871-AC0C-2B41-8E8E-C2CB7BD0DE6F}" type="datetimeFigureOut">
              <a:rPr lang="en-US" smtClean="0"/>
              <a:t>3/29/25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4CC17-E167-F740-BA0C-8E46188DBB22}" type="slidenum">
              <a:rPr lang="en-US" smtClean="0"/>
              <a:t>‹#›</a:t>
            </a:fld>
            <a:endParaRPr lang="en-US"/>
          </a:p>
        </p:txBody>
      </p:sp>
    </p:spTree>
    <p:extLst>
      <p:ext uri="{BB962C8B-B14F-4D97-AF65-F5344CB8AC3E}">
        <p14:creationId xmlns:p14="http://schemas.microsoft.com/office/powerpoint/2010/main" val="112861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F8FAFF"/>
                </a:solidFill>
                <a:effectLst/>
                <a:latin typeface="DeepSeek-CJK-patch"/>
              </a:rPr>
              <a:t>Good Morning. </a:t>
            </a:r>
          </a:p>
          <a:p>
            <a:r>
              <a:rPr lang="en-CA" b="0" i="0">
                <a:solidFill>
                  <a:srgbClr val="F8FAFF"/>
                </a:solidFill>
                <a:effectLst/>
                <a:latin typeface="DeepSeek-CJK-patch"/>
              </a:rPr>
              <a:t>We’re the OKKM Team which stands for Oleg, Kyle Kartik and Mathew</a:t>
            </a:r>
          </a:p>
          <a:p>
            <a:endParaRPr lang="en-CA" b="0" i="0">
              <a:solidFill>
                <a:srgbClr val="F8FAFF"/>
              </a:solidFill>
              <a:effectLst/>
              <a:latin typeface="DeepSeek-CJK-patch"/>
            </a:endParaRPr>
          </a:p>
          <a:p>
            <a:r>
              <a:rPr lang="en-CA" b="0" i="0">
                <a:solidFill>
                  <a:srgbClr val="F8FAFF"/>
                </a:solidFill>
                <a:effectLst/>
                <a:latin typeface="DeepSeek-CJK-patch"/>
              </a:rPr>
              <a:t>Today, we’d like to unveil a platform that transforms raw satellite imagery into actionable intelligence—powered by AI and crowdsourcing.</a:t>
            </a:r>
          </a:p>
          <a:p>
            <a:endParaRPr lang="en-CA" b="0" i="0">
              <a:solidFill>
                <a:srgbClr val="F8FAFF"/>
              </a:solidFill>
              <a:effectLst/>
              <a:latin typeface="DeepSeek-CJK-patch"/>
            </a:endParaRPr>
          </a:p>
          <a:p>
            <a:r>
              <a:rPr lang="en-CA" b="0" i="0">
                <a:solidFill>
                  <a:srgbClr val="F8FAFF"/>
                </a:solidFill>
                <a:effectLst/>
                <a:latin typeface="DeepSeek-CJK-patch"/>
              </a:rPr>
              <a:t>Let’s dive into how we’re solving a critical gap in satellite data analysis.</a:t>
            </a:r>
          </a:p>
        </p:txBody>
      </p:sp>
      <p:sp>
        <p:nvSpPr>
          <p:cNvPr id="4" name="Slide Number Placeholder 3"/>
          <p:cNvSpPr>
            <a:spLocks noGrp="1"/>
          </p:cNvSpPr>
          <p:nvPr>
            <p:ph type="sldNum" sz="quarter" idx="5"/>
          </p:nvPr>
        </p:nvSpPr>
        <p:spPr/>
        <p:txBody>
          <a:bodyPr/>
          <a:lstStyle/>
          <a:p>
            <a:fld id="{2004CC17-E167-F740-BA0C-8E46188DBB22}" type="slidenum">
              <a:rPr lang="en-US" smtClean="0"/>
              <a:t>1</a:t>
            </a:fld>
            <a:endParaRPr lang="en-US"/>
          </a:p>
        </p:txBody>
      </p:sp>
    </p:spTree>
    <p:extLst>
      <p:ext uri="{BB962C8B-B14F-4D97-AF65-F5344CB8AC3E}">
        <p14:creationId xmlns:p14="http://schemas.microsoft.com/office/powerpoint/2010/main" val="248204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3707E-3B59-F487-5D00-EE506B8DB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4A6B5-2EFB-DD36-2F3D-D3B9B632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570C8-995A-D7DC-1858-7637B03687D8}"/>
              </a:ext>
            </a:extLst>
          </p:cNvPr>
          <p:cNvSpPr>
            <a:spLocks noGrp="1"/>
          </p:cNvSpPr>
          <p:nvPr>
            <p:ph type="body" idx="1"/>
          </p:nvPr>
        </p:nvSpPr>
        <p:spPr/>
        <p:txBody>
          <a:bodyPr/>
          <a:lstStyle/>
          <a:p>
            <a:r>
              <a:rPr lang="en-CA" b="0" i="0">
                <a:solidFill>
                  <a:srgbClr val="F8FAFF"/>
                </a:solidFill>
                <a:effectLst/>
                <a:latin typeface="DeepSeek-CJK-patch"/>
              </a:rPr>
              <a:t>Our algorithm dynamically adjusts tile size based on object complexity. To manipulate the tiles we rely on these three parameters</a:t>
            </a:r>
          </a:p>
          <a:p>
            <a:endParaRPr lang="en-CA" b="0" i="0">
              <a:solidFill>
                <a:srgbClr val="F8FAFF"/>
              </a:solidFill>
              <a:effectLst/>
              <a:latin typeface="DeepSeek-CJK-patch"/>
            </a:endParaRPr>
          </a:p>
          <a:p>
            <a:r>
              <a:rPr lang="en-CA" b="0" i="0">
                <a:solidFill>
                  <a:srgbClr val="F8FAFF"/>
                </a:solidFill>
                <a:effectLst/>
                <a:latin typeface="DeepSeek-CJK-patch"/>
              </a:rPr>
              <a:t>Image size in </a:t>
            </a:r>
            <a:r>
              <a:rPr lang="en-CA" b="0" i="0" err="1">
                <a:solidFill>
                  <a:srgbClr val="F8FAFF"/>
                </a:solidFill>
                <a:effectLst/>
                <a:latin typeface="DeepSeek-CJK-patch"/>
              </a:rPr>
              <a:t>px</a:t>
            </a:r>
            <a:endParaRPr lang="en-CA" b="0" i="0">
              <a:solidFill>
                <a:srgbClr val="F8FAFF"/>
              </a:solidFill>
              <a:effectLst/>
              <a:latin typeface="DeepSeek-CJK-patch"/>
            </a:endParaRPr>
          </a:p>
          <a:p>
            <a:r>
              <a:rPr lang="en-CA" b="0" i="0">
                <a:solidFill>
                  <a:srgbClr val="F8FAFF"/>
                </a:solidFill>
                <a:effectLst/>
                <a:latin typeface="DeepSeek-CJK-patch"/>
              </a:rPr>
              <a:t>Sat resolution (currently we’re working with 3px/m and a high-res 0.5px/m)</a:t>
            </a:r>
          </a:p>
          <a:p>
            <a:r>
              <a:rPr lang="en-CA" b="0" i="0">
                <a:solidFill>
                  <a:srgbClr val="F8FAFF"/>
                </a:solidFill>
                <a:effectLst/>
                <a:latin typeface="DeepSeek-CJK-patch"/>
              </a:rPr>
              <a:t>Object </a:t>
            </a:r>
            <a:r>
              <a:rPr lang="en-CA" b="0" i="0" err="1">
                <a:solidFill>
                  <a:srgbClr val="F8FAFF"/>
                </a:solidFill>
                <a:effectLst/>
                <a:latin typeface="DeepSeek-CJK-patch"/>
              </a:rPr>
              <a:t>dimenstion</a:t>
            </a:r>
            <a:r>
              <a:rPr lang="en-CA" b="0" i="0">
                <a:solidFill>
                  <a:srgbClr val="F8FAFF"/>
                </a:solidFill>
                <a:effectLst/>
                <a:latin typeface="DeepSeek-CJK-patch"/>
              </a:rPr>
              <a:t> (think, ships vs cars)</a:t>
            </a:r>
          </a:p>
        </p:txBody>
      </p:sp>
      <p:sp>
        <p:nvSpPr>
          <p:cNvPr id="4" name="Slide Number Placeholder 3">
            <a:extLst>
              <a:ext uri="{FF2B5EF4-FFF2-40B4-BE49-F238E27FC236}">
                <a16:creationId xmlns:a16="http://schemas.microsoft.com/office/drawing/2014/main" id="{BB3F9ED3-B773-027C-0A06-8AA8030AD6FE}"/>
              </a:ext>
            </a:extLst>
          </p:cNvPr>
          <p:cNvSpPr>
            <a:spLocks noGrp="1"/>
          </p:cNvSpPr>
          <p:nvPr>
            <p:ph type="sldNum" sz="quarter" idx="5"/>
          </p:nvPr>
        </p:nvSpPr>
        <p:spPr/>
        <p:txBody>
          <a:bodyPr/>
          <a:lstStyle/>
          <a:p>
            <a:fld id="{2004CC17-E167-F740-BA0C-8E46188DBB22}" type="slidenum">
              <a:rPr lang="en-US" smtClean="0"/>
              <a:t>17</a:t>
            </a:fld>
            <a:endParaRPr lang="en-US"/>
          </a:p>
        </p:txBody>
      </p:sp>
    </p:spTree>
    <p:extLst>
      <p:ext uri="{BB962C8B-B14F-4D97-AF65-F5344CB8AC3E}">
        <p14:creationId xmlns:p14="http://schemas.microsoft.com/office/powerpoint/2010/main" val="44608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t>For example, here we are varying the Object dimensions parameter. The number of object we believe to fit on a screen back-to-back.</a:t>
            </a:r>
          </a:p>
          <a:p>
            <a:endParaRPr lang="en-US" i="0"/>
          </a:p>
          <a:p>
            <a:r>
              <a:rPr lang="en-CA" b="0" i="0">
                <a:solidFill>
                  <a:srgbClr val="F8FAFF"/>
                </a:solidFill>
                <a:effectLst/>
                <a:latin typeface="DeepSeek-CJK-patch"/>
              </a:rPr>
              <a:t>In short:</a:t>
            </a:r>
          </a:p>
          <a:p>
            <a:r>
              <a:rPr lang="en-CA" b="0" i="0">
                <a:solidFill>
                  <a:srgbClr val="F8FAFF"/>
                </a:solidFill>
                <a:effectLst/>
                <a:latin typeface="DeepSeek-CJK-patch"/>
              </a:rPr>
              <a:t>	Smaller tiles = higher accuracy but higher cost (more labels needed). Larger tiles = faster/cheaper but may miss details.</a:t>
            </a:r>
            <a:endParaRPr lang="en-US" i="0"/>
          </a:p>
        </p:txBody>
      </p:sp>
      <p:sp>
        <p:nvSpPr>
          <p:cNvPr id="4" name="Slide Number Placeholder 3"/>
          <p:cNvSpPr>
            <a:spLocks noGrp="1"/>
          </p:cNvSpPr>
          <p:nvPr>
            <p:ph type="sldNum" sz="quarter" idx="5"/>
          </p:nvPr>
        </p:nvSpPr>
        <p:spPr/>
        <p:txBody>
          <a:bodyPr/>
          <a:lstStyle/>
          <a:p>
            <a:fld id="{2004CC17-E167-F740-BA0C-8E46188DBB22}" type="slidenum">
              <a:rPr lang="en-US" smtClean="0"/>
              <a:t>18</a:t>
            </a:fld>
            <a:endParaRPr lang="en-US"/>
          </a:p>
        </p:txBody>
      </p:sp>
    </p:spTree>
    <p:extLst>
      <p:ext uri="{BB962C8B-B14F-4D97-AF65-F5344CB8AC3E}">
        <p14:creationId xmlns:p14="http://schemas.microsoft.com/office/powerpoint/2010/main" val="15654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6C1A7-1E11-CA53-B059-5A1C723629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98BD9-2E80-4634-A624-D7A3FF04E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D1654-2F20-3129-B3B7-BAA5A9E113F7}"/>
              </a:ext>
            </a:extLst>
          </p:cNvPr>
          <p:cNvSpPr>
            <a:spLocks noGrp="1"/>
          </p:cNvSpPr>
          <p:nvPr>
            <p:ph type="body" idx="1"/>
          </p:nvPr>
        </p:nvSpPr>
        <p:spPr/>
        <p:txBody>
          <a:bodyPr/>
          <a:lstStyle/>
          <a:p>
            <a:r>
              <a:rPr lang="en-CA">
                <a:effectLst/>
                <a:latin typeface="Helvetica Neue" panose="02000503000000020004" pitchFamily="2" charset="0"/>
              </a:rPr>
              <a:t>Features: Zoom, preset labels, quality checks.</a:t>
            </a:r>
          </a:p>
          <a:p>
            <a:r>
              <a:rPr lang="en-CA">
                <a:effectLst/>
                <a:latin typeface="Helvetica Neue" panose="02000503000000020004" pitchFamily="2" charset="0"/>
              </a:rPr>
              <a:t>Compensation model: Pay-per-viewed-tile</a:t>
            </a:r>
          </a:p>
          <a:p>
            <a:r>
              <a:rPr lang="en-CA">
                <a:effectLst/>
                <a:latin typeface="Helvetica Neue" panose="02000503000000020004" pitchFamily="2" charset="0"/>
              </a:rPr>
              <a:t>Custom Labeling Component: Makes it easier, talk about the restrictions of having to use a prebuilt component</a:t>
            </a:r>
          </a:p>
        </p:txBody>
      </p:sp>
      <p:sp>
        <p:nvSpPr>
          <p:cNvPr id="4" name="Slide Number Placeholder 3">
            <a:extLst>
              <a:ext uri="{FF2B5EF4-FFF2-40B4-BE49-F238E27FC236}">
                <a16:creationId xmlns:a16="http://schemas.microsoft.com/office/drawing/2014/main" id="{8447397C-AB8C-9DFF-99DA-9987E72E43DF}"/>
              </a:ext>
            </a:extLst>
          </p:cNvPr>
          <p:cNvSpPr>
            <a:spLocks noGrp="1"/>
          </p:cNvSpPr>
          <p:nvPr>
            <p:ph type="sldNum" sz="quarter" idx="5"/>
          </p:nvPr>
        </p:nvSpPr>
        <p:spPr/>
        <p:txBody>
          <a:bodyPr/>
          <a:lstStyle/>
          <a:p>
            <a:fld id="{2004CC17-E167-F740-BA0C-8E46188DBB22}" type="slidenum">
              <a:rPr lang="en-US" smtClean="0"/>
              <a:t>19</a:t>
            </a:fld>
            <a:endParaRPr lang="en-US"/>
          </a:p>
        </p:txBody>
      </p:sp>
    </p:spTree>
    <p:extLst>
      <p:ext uri="{BB962C8B-B14F-4D97-AF65-F5344CB8AC3E}">
        <p14:creationId xmlns:p14="http://schemas.microsoft.com/office/powerpoint/2010/main" val="4032697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A49C8-4F5B-5156-15EC-826D00F1A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FFBD9-B1E8-D91A-4092-42D3882752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A5931-B9EB-453E-97AF-6F463BC78654}"/>
              </a:ext>
            </a:extLst>
          </p:cNvPr>
          <p:cNvSpPr>
            <a:spLocks noGrp="1"/>
          </p:cNvSpPr>
          <p:nvPr>
            <p:ph type="body" idx="1"/>
          </p:nvPr>
        </p:nvSpPr>
        <p:spPr/>
        <p:txBody>
          <a:bodyPr/>
          <a:lstStyle/>
          <a:p>
            <a:r>
              <a:rPr lang="en-US"/>
              <a:t>2020 paper by Burke and Klien</a:t>
            </a:r>
          </a:p>
          <a:p>
            <a:endParaRPr lang="en-US"/>
          </a:p>
          <a:p>
            <a:r>
              <a:rPr lang="en-US"/>
              <a:t>Bayesian based aggregation for binary classification tasks</a:t>
            </a:r>
          </a:p>
          <a:p>
            <a:r>
              <a:rPr lang="en-US"/>
              <a:t> - updates user weight based on confidence in prediction</a:t>
            </a:r>
          </a:p>
          <a:p>
            <a:endParaRPr lang="en-US"/>
          </a:p>
          <a:p>
            <a:pPr marL="171450" indent="-171450">
              <a:buFontTx/>
              <a:buChar char="-"/>
            </a:pPr>
            <a:r>
              <a:rPr lang="en-US"/>
              <a:t>Better accuracy, more efficient Labeling (faster convergence)</a:t>
            </a:r>
          </a:p>
          <a:p>
            <a:pPr marL="171450" indent="-171450">
              <a:buFontTx/>
              <a:buChar char="-"/>
            </a:pPr>
            <a:r>
              <a:rPr lang="en-US"/>
              <a:t>Better performance against adversarial workers – if people are trying to make bad predictions, it hardly considers them</a:t>
            </a:r>
          </a:p>
          <a:p>
            <a:pPr marL="171450" indent="-171450">
              <a:buFontTx/>
              <a:buChar char="-"/>
            </a:pPr>
            <a:endParaRPr lang="en-US"/>
          </a:p>
          <a:p>
            <a:pPr marL="171450" indent="-171450">
              <a:buFontTx/>
              <a:buChar char="-"/>
            </a:pPr>
            <a:endParaRPr lang="en-US"/>
          </a:p>
          <a:p>
            <a:endParaRPr lang="en-US"/>
          </a:p>
          <a:p>
            <a:r>
              <a:rPr lang="en-US"/>
              <a:t>- </a:t>
            </a:r>
          </a:p>
        </p:txBody>
      </p:sp>
      <p:sp>
        <p:nvSpPr>
          <p:cNvPr id="4" name="Slide Number Placeholder 3">
            <a:extLst>
              <a:ext uri="{FF2B5EF4-FFF2-40B4-BE49-F238E27FC236}">
                <a16:creationId xmlns:a16="http://schemas.microsoft.com/office/drawing/2014/main" id="{B9AAAC22-635C-CB17-9363-BADC15557A3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04CC17-E167-F740-BA0C-8E46188DBB2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726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97F1D-E6F9-F075-7D38-3AC53488E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A9E47-740A-F127-6C2E-6FB74E016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F20A1-BCE6-0CD0-79D2-8255B64D38F1}"/>
              </a:ext>
            </a:extLst>
          </p:cNvPr>
          <p:cNvSpPr>
            <a:spLocks noGrp="1"/>
          </p:cNvSpPr>
          <p:nvPr>
            <p:ph type="body" idx="1"/>
          </p:nvPr>
        </p:nvSpPr>
        <p:spPr/>
        <p:txBody>
          <a:bodyPr/>
          <a:lstStyle/>
          <a:p>
            <a:r>
              <a:rPr lang="en-US"/>
              <a:t>2020 paper by Burke and </a:t>
            </a:r>
            <a:r>
              <a:rPr lang="en-US" err="1"/>
              <a:t>Klien</a:t>
            </a:r>
            <a:endParaRPr lang="en-US"/>
          </a:p>
          <a:p>
            <a:endParaRPr lang="en-US"/>
          </a:p>
          <a:p>
            <a:r>
              <a:rPr lang="en-US"/>
              <a:t>Bayesian based aggregation for binary classification tasks</a:t>
            </a:r>
          </a:p>
          <a:p>
            <a:r>
              <a:rPr lang="en-US"/>
              <a:t> - updates user weight based on confidence in prediction</a:t>
            </a:r>
          </a:p>
          <a:p>
            <a:endParaRPr lang="en-US"/>
          </a:p>
          <a:p>
            <a:pPr marL="171450" indent="-171450">
              <a:buFontTx/>
              <a:buChar char="-"/>
            </a:pPr>
            <a:r>
              <a:rPr lang="en-US"/>
              <a:t>Better accuracy, more efficient Labeling (faster convergence)</a:t>
            </a:r>
          </a:p>
          <a:p>
            <a:pPr marL="171450" indent="-171450">
              <a:buFontTx/>
              <a:buChar char="-"/>
            </a:pPr>
            <a:r>
              <a:rPr lang="en-US"/>
              <a:t>Better performance against adversarial workers – if people are trying to make bad predictions, it hardly considers them</a:t>
            </a:r>
          </a:p>
          <a:p>
            <a:pPr marL="171450" indent="-171450">
              <a:buFontTx/>
              <a:buChar char="-"/>
            </a:pPr>
            <a:endParaRPr lang="en-US"/>
          </a:p>
          <a:p>
            <a:pPr marL="171450" indent="-171450">
              <a:buFontTx/>
              <a:buChar char="-"/>
            </a:pPr>
            <a:endParaRPr lang="en-US"/>
          </a:p>
          <a:p>
            <a:endParaRPr lang="en-US"/>
          </a:p>
          <a:p>
            <a:r>
              <a:rPr lang="en-US"/>
              <a:t>- </a:t>
            </a:r>
          </a:p>
        </p:txBody>
      </p:sp>
      <p:sp>
        <p:nvSpPr>
          <p:cNvPr id="4" name="Slide Number Placeholder 3">
            <a:extLst>
              <a:ext uri="{FF2B5EF4-FFF2-40B4-BE49-F238E27FC236}">
                <a16:creationId xmlns:a16="http://schemas.microsoft.com/office/drawing/2014/main" id="{CC383D68-0983-FB64-C68B-4D079B737A6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04CC17-E167-F740-BA0C-8E46188DBB2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589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85942-51D8-9906-B2AA-14443E9C7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A80B8-2490-8F09-50B6-4672F1D81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0EC7F-041C-C329-E763-13EF1BE90D1A}"/>
              </a:ext>
            </a:extLst>
          </p:cNvPr>
          <p:cNvSpPr>
            <a:spLocks noGrp="1"/>
          </p:cNvSpPr>
          <p:nvPr>
            <p:ph type="body" idx="1"/>
          </p:nvPr>
        </p:nvSpPr>
        <p:spPr/>
        <p:txBody>
          <a:bodyPr/>
          <a:lstStyle/>
          <a:p>
            <a:r>
              <a:rPr lang="en-US"/>
              <a:t>Left side – show performance improvements going from CPU to GPU</a:t>
            </a:r>
          </a:p>
          <a:p>
            <a:r>
              <a:rPr lang="en-US"/>
              <a:t>Enabled:</a:t>
            </a:r>
          </a:p>
          <a:p>
            <a:r>
              <a:rPr lang="en-US"/>
              <a:t> more frequent aggregation</a:t>
            </a:r>
          </a:p>
          <a:p>
            <a:pPr marL="171450" indent="-171450">
              <a:buFontTx/>
              <a:buChar char="-"/>
            </a:pPr>
            <a:r>
              <a:rPr lang="en-US"/>
              <a:t>Confidence based image serving</a:t>
            </a:r>
          </a:p>
          <a:p>
            <a:pPr marL="171450" indent="-171450">
              <a:buFontTx/>
              <a:buChar char="-"/>
            </a:pPr>
            <a:r>
              <a:rPr lang="en-US"/>
              <a:t>Efficient computing (talk about reduction in Power)</a:t>
            </a:r>
          </a:p>
          <a:p>
            <a:endParaRPr lang="en-US"/>
          </a:p>
          <a:p>
            <a:endParaRPr lang="en-US"/>
          </a:p>
        </p:txBody>
      </p:sp>
      <p:sp>
        <p:nvSpPr>
          <p:cNvPr id="4" name="Slide Number Placeholder 3">
            <a:extLst>
              <a:ext uri="{FF2B5EF4-FFF2-40B4-BE49-F238E27FC236}">
                <a16:creationId xmlns:a16="http://schemas.microsoft.com/office/drawing/2014/main" id="{F37C2585-5210-4721-F56A-7A83EB9A086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04CC17-E167-F740-BA0C-8E46188DBB2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0207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28DEA-4252-50CF-20F8-AC428EF52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5F28A-EF4E-E3E5-4776-2679E1860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9BF18-80F8-E19A-8D2F-860E5A05D7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a:effectLst/>
                <a:latin typeface="Helvetica Neue" panose="02000503000000020004" pitchFamily="2" charset="0"/>
              </a:rPr>
              <a:t>Now you might have noticed the mention of costs associated with the </a:t>
            </a:r>
            <a:r>
              <a:rPr lang="en-US" b="0" i="0">
                <a:solidFill>
                  <a:schemeClr val="tx1"/>
                </a:solidFill>
                <a:effectLst/>
                <a:latin typeface="+mn-lt"/>
              </a:rPr>
              <a:t>a project.</a:t>
            </a:r>
            <a:endParaRPr lang="en-CA" b="0" i="0">
              <a:solidFill>
                <a:srgbClr val="F8FAFF"/>
              </a:solidFill>
              <a:effectLst/>
              <a:latin typeface="DeepSeek-CJK-patch"/>
            </a:endParaRPr>
          </a:p>
          <a:p>
            <a:endParaRPr lang="en-CA" b="0" i="0">
              <a:solidFill>
                <a:srgbClr val="F8FAFF"/>
              </a:solidFill>
              <a:effectLst/>
              <a:latin typeface="DeepSeek-CJK-patch"/>
            </a:endParaRPr>
          </a:p>
          <a:p>
            <a:r>
              <a:rPr lang="en-CA" b="0" i="0">
                <a:solidFill>
                  <a:srgbClr val="F8FAFF"/>
                </a:solidFill>
                <a:effectLst/>
                <a:latin typeface="DeepSeek-CJK-patch"/>
              </a:rPr>
              <a:t>Our revenue model is designed to capitalize on the explosive growth of the satellite data market—projected to reach $17 billion by 2030</a:t>
            </a:r>
            <a:endParaRPr lang="en-CA" b="0" i="0">
              <a:effectLst/>
              <a:latin typeface="Helvetica Neue" panose="02000503000000020004" pitchFamily="2" charset="0"/>
            </a:endParaRPr>
          </a:p>
          <a:p>
            <a:endParaRPr lang="en-CA" b="0" i="0">
              <a:effectLst/>
              <a:latin typeface="Helvetica Neue" panose="02000503000000020004" pitchFamily="2" charset="0"/>
            </a:endParaRPr>
          </a:p>
          <a:p>
            <a:r>
              <a:rPr lang="en-CA" b="0" i="0">
                <a:effectLst/>
                <a:latin typeface="Helvetica Neue" panose="02000503000000020004" pitchFamily="2" charset="0"/>
              </a:rPr>
              <a:t>We propose two revenue models:</a:t>
            </a:r>
          </a:p>
          <a:p>
            <a:endParaRPr lang="en-CA" b="0" i="0">
              <a:effectLst/>
              <a:latin typeface="Helvetica Neue" panose="02000503000000020004" pitchFamily="2" charset="0"/>
            </a:endParaRPr>
          </a:p>
          <a:p>
            <a:endParaRPr lang="en-CA" b="0" i="0">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4D08C5D9-63E9-23EA-DF55-905DB40B3C9C}"/>
              </a:ext>
            </a:extLst>
          </p:cNvPr>
          <p:cNvSpPr>
            <a:spLocks noGrp="1"/>
          </p:cNvSpPr>
          <p:nvPr>
            <p:ph type="sldNum" sz="quarter" idx="5"/>
          </p:nvPr>
        </p:nvSpPr>
        <p:spPr/>
        <p:txBody>
          <a:bodyPr/>
          <a:lstStyle/>
          <a:p>
            <a:fld id="{2004CC17-E167-F740-BA0C-8E46188DBB22}" type="slidenum">
              <a:rPr lang="en-US" smtClean="0"/>
              <a:t>26</a:t>
            </a:fld>
            <a:endParaRPr lang="en-US"/>
          </a:p>
        </p:txBody>
      </p:sp>
    </p:spTree>
    <p:extLst>
      <p:ext uri="{BB962C8B-B14F-4D97-AF65-F5344CB8AC3E}">
        <p14:creationId xmlns:p14="http://schemas.microsoft.com/office/powerpoint/2010/main" val="931320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a:effectLst/>
                <a:latin typeface="Helvetica Neue" panose="02000503000000020004" pitchFamily="2" charset="0"/>
              </a:rPr>
              <a:t>Now on to the next steps for us:</a:t>
            </a:r>
          </a:p>
          <a:p>
            <a:endParaRPr lang="en-CA" b="0">
              <a:effectLst/>
              <a:latin typeface="Helvetica Neue" panose="02000503000000020004" pitchFamily="2" charset="0"/>
            </a:endParaRPr>
          </a:p>
          <a:p>
            <a:r>
              <a:rPr lang="en-CA" b="0">
                <a:effectLst/>
                <a:latin typeface="Helvetica Neue" panose="02000503000000020004" pitchFamily="2" charset="0"/>
              </a:rPr>
              <a:t>- Smarter decisions – increase the reliance on AI generated labels</a:t>
            </a:r>
          </a:p>
          <a:p>
            <a:endParaRPr lang="en-CA" b="0">
              <a:effectLst/>
              <a:latin typeface="Helvetica Neue" panose="02000503000000020004"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a:effectLst/>
                <a:latin typeface="Helvetica Neue" panose="02000503000000020004" pitchFamily="2" charset="0"/>
              </a:rPr>
              <a:t>Multi-source integration (weather or others forms of sat images).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a:effectLst/>
              <a:latin typeface="Helvetica Neue" panose="02000503000000020004" pitchFamily="2"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a:effectLst/>
                <a:latin typeface="Helvetica Neue" panose="02000503000000020004" pitchFamily="2" charset="0"/>
              </a:rPr>
              <a:t>Object tracking (either through time or space)</a:t>
            </a:r>
          </a:p>
          <a:p>
            <a:endParaRPr lang="en-CA" b="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2004CC17-E167-F740-BA0C-8E46188DBB22}" type="slidenum">
              <a:rPr lang="en-US" smtClean="0"/>
              <a:t>27</a:t>
            </a:fld>
            <a:endParaRPr lang="en-US"/>
          </a:p>
        </p:txBody>
      </p:sp>
    </p:spTree>
    <p:extLst>
      <p:ext uri="{BB962C8B-B14F-4D97-AF65-F5344CB8AC3E}">
        <p14:creationId xmlns:p14="http://schemas.microsoft.com/office/powerpoint/2010/main" val="2634956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24D8-9786-9E79-ABB2-363D4489E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7A34A-A7E0-03AE-9CF6-AF7AAF434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51855-27B5-610D-CF01-2BAC9978C7FF}"/>
              </a:ext>
            </a:extLst>
          </p:cNvPr>
          <p:cNvSpPr>
            <a:spLocks noGrp="1"/>
          </p:cNvSpPr>
          <p:nvPr>
            <p:ph type="body" idx="1"/>
          </p:nvPr>
        </p:nvSpPr>
        <p:spPr/>
        <p:txBody>
          <a:bodyPr/>
          <a:lstStyle/>
          <a:p>
            <a:endParaRPr lang="en-US" i="0"/>
          </a:p>
        </p:txBody>
      </p:sp>
      <p:sp>
        <p:nvSpPr>
          <p:cNvPr id="4" name="Slide Number Placeholder 3">
            <a:extLst>
              <a:ext uri="{FF2B5EF4-FFF2-40B4-BE49-F238E27FC236}">
                <a16:creationId xmlns:a16="http://schemas.microsoft.com/office/drawing/2014/main" id="{F0F60F02-B6A9-EC66-1E3F-90DB48095E1A}"/>
              </a:ext>
            </a:extLst>
          </p:cNvPr>
          <p:cNvSpPr>
            <a:spLocks noGrp="1"/>
          </p:cNvSpPr>
          <p:nvPr>
            <p:ph type="sldNum" sz="quarter" idx="5"/>
          </p:nvPr>
        </p:nvSpPr>
        <p:spPr/>
        <p:txBody>
          <a:bodyPr/>
          <a:lstStyle/>
          <a:p>
            <a:fld id="{2004CC17-E167-F740-BA0C-8E46188DBB22}" type="slidenum">
              <a:rPr lang="en-US" smtClean="0"/>
              <a:t>28</a:t>
            </a:fld>
            <a:endParaRPr lang="en-US"/>
          </a:p>
        </p:txBody>
      </p:sp>
    </p:spTree>
    <p:extLst>
      <p:ext uri="{BB962C8B-B14F-4D97-AF65-F5344CB8AC3E}">
        <p14:creationId xmlns:p14="http://schemas.microsoft.com/office/powerpoint/2010/main" val="2221775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project costs</a:t>
            </a:r>
          </a:p>
          <a:p>
            <a:r>
              <a:rPr lang="en-US"/>
              <a:t>- </a:t>
            </a:r>
          </a:p>
        </p:txBody>
      </p:sp>
      <p:sp>
        <p:nvSpPr>
          <p:cNvPr id="4" name="Slide Number Placeholder 3"/>
          <p:cNvSpPr>
            <a:spLocks noGrp="1"/>
          </p:cNvSpPr>
          <p:nvPr>
            <p:ph type="sldNum" sz="quarter" idx="5"/>
          </p:nvPr>
        </p:nvSpPr>
        <p:spPr/>
        <p:txBody>
          <a:bodyPr/>
          <a:lstStyle/>
          <a:p>
            <a:fld id="{2004CC17-E167-F740-BA0C-8E46188DBB22}" type="slidenum">
              <a:rPr lang="en-US" smtClean="0"/>
              <a:t>30</a:t>
            </a:fld>
            <a:endParaRPr lang="en-US"/>
          </a:p>
        </p:txBody>
      </p:sp>
    </p:spTree>
    <p:extLst>
      <p:ext uri="{BB962C8B-B14F-4D97-AF65-F5344CB8AC3E}">
        <p14:creationId xmlns:p14="http://schemas.microsoft.com/office/powerpoint/2010/main" val="248102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what we will cover today</a:t>
            </a:r>
          </a:p>
        </p:txBody>
      </p:sp>
      <p:sp>
        <p:nvSpPr>
          <p:cNvPr id="4" name="Slide Number Placeholder 3"/>
          <p:cNvSpPr>
            <a:spLocks noGrp="1"/>
          </p:cNvSpPr>
          <p:nvPr>
            <p:ph type="sldNum" sz="quarter" idx="5"/>
          </p:nvPr>
        </p:nvSpPr>
        <p:spPr/>
        <p:txBody>
          <a:bodyPr/>
          <a:lstStyle/>
          <a:p>
            <a:fld id="{2004CC17-E167-F740-BA0C-8E46188DBB22}" type="slidenum">
              <a:rPr lang="en-US" smtClean="0"/>
              <a:t>2</a:t>
            </a:fld>
            <a:endParaRPr lang="en-US"/>
          </a:p>
        </p:txBody>
      </p:sp>
    </p:spTree>
    <p:extLst>
      <p:ext uri="{BB962C8B-B14F-4D97-AF65-F5344CB8AC3E}">
        <p14:creationId xmlns:p14="http://schemas.microsoft.com/office/powerpoint/2010/main" val="2358080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8141-A50B-990E-B04F-C161955A4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159BE-1484-A268-0DFC-4BDBE77E0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91E31-9BFC-F7F7-8EC0-2BEBBBA6A478}"/>
              </a:ext>
            </a:extLst>
          </p:cNvPr>
          <p:cNvSpPr>
            <a:spLocks noGrp="1"/>
          </p:cNvSpPr>
          <p:nvPr>
            <p:ph type="body" idx="1"/>
          </p:nvPr>
        </p:nvSpPr>
        <p:spPr/>
        <p:txBody>
          <a:bodyPr/>
          <a:lstStyle/>
          <a:p>
            <a:r>
              <a:rPr lang="en-US"/>
              <a:t>AWS project costs</a:t>
            </a:r>
          </a:p>
          <a:p>
            <a:r>
              <a:rPr lang="en-US"/>
              <a:t>- </a:t>
            </a:r>
          </a:p>
        </p:txBody>
      </p:sp>
      <p:sp>
        <p:nvSpPr>
          <p:cNvPr id="4" name="Slide Number Placeholder 3">
            <a:extLst>
              <a:ext uri="{FF2B5EF4-FFF2-40B4-BE49-F238E27FC236}">
                <a16:creationId xmlns:a16="http://schemas.microsoft.com/office/drawing/2014/main" id="{8C8BAB7B-3E11-7278-F953-9A4D55E28ED7}"/>
              </a:ext>
            </a:extLst>
          </p:cNvPr>
          <p:cNvSpPr>
            <a:spLocks noGrp="1"/>
          </p:cNvSpPr>
          <p:nvPr>
            <p:ph type="sldNum" sz="quarter" idx="5"/>
          </p:nvPr>
        </p:nvSpPr>
        <p:spPr/>
        <p:txBody>
          <a:bodyPr/>
          <a:lstStyle/>
          <a:p>
            <a:fld id="{2004CC17-E167-F740-BA0C-8E46188DBB22}" type="slidenum">
              <a:rPr lang="en-US" smtClean="0"/>
              <a:t>31</a:t>
            </a:fld>
            <a:endParaRPr lang="en-US"/>
          </a:p>
        </p:txBody>
      </p:sp>
    </p:spTree>
    <p:extLst>
      <p:ext uri="{BB962C8B-B14F-4D97-AF65-F5344CB8AC3E}">
        <p14:creationId xmlns:p14="http://schemas.microsoft.com/office/powerpoint/2010/main" val="405328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F8FAFF"/>
                </a:solidFill>
                <a:effectLst/>
                <a:latin typeface="DeepSeek-CJK-patch"/>
              </a:rPr>
              <a:t>Industries like disaster response, agriculture, and urban planning all rely on satellite imagery—but there’s a catch: high-quality labeled datasets are scarce, expensive, and slow to produce.</a:t>
            </a:r>
          </a:p>
          <a:p>
            <a:endParaRPr lang="en-CA" b="0" i="0">
              <a:solidFill>
                <a:srgbClr val="F8FAFF"/>
              </a:solidFill>
              <a:effectLst/>
              <a:latin typeface="DeepSeek-CJK-patch"/>
            </a:endParaRPr>
          </a:p>
          <a:p>
            <a:r>
              <a:rPr lang="en-CA" b="0" i="0">
                <a:solidFill>
                  <a:srgbClr val="F8FAFF"/>
                </a:solidFill>
                <a:effectLst/>
                <a:latin typeface="DeepSeek-CJK-patch"/>
              </a:rPr>
              <a:t>Manual labeling requires experts, costs thousands, and takes weeks. This bottleneck delays critical decisions evident by the lag between availability of data --- and --- the derived insights.</a:t>
            </a:r>
          </a:p>
          <a:p>
            <a:endParaRPr lang="en-CA" b="0" i="0">
              <a:solidFill>
                <a:srgbClr val="F8FAFF"/>
              </a:solidFill>
              <a:effectLst/>
              <a:latin typeface="DeepSeek-CJK-patch"/>
            </a:endParaRPr>
          </a:p>
          <a:p>
            <a:r>
              <a:rPr lang="en-CA" b="0" i="0">
                <a:solidFill>
                  <a:srgbClr val="F8FAFF"/>
                </a:solidFill>
                <a:effectLst/>
                <a:latin typeface="DeepSeek-CJK-patch"/>
              </a:rPr>
              <a:t>Our platform solves this by combining Computer Vision insights with crowdsourced labeling—cutting time and cost by 90% or more.</a:t>
            </a:r>
          </a:p>
        </p:txBody>
      </p:sp>
      <p:sp>
        <p:nvSpPr>
          <p:cNvPr id="4" name="Slide Number Placeholder 3"/>
          <p:cNvSpPr>
            <a:spLocks noGrp="1"/>
          </p:cNvSpPr>
          <p:nvPr>
            <p:ph type="sldNum" sz="quarter" idx="5"/>
          </p:nvPr>
        </p:nvSpPr>
        <p:spPr/>
        <p:txBody>
          <a:bodyPr/>
          <a:lstStyle/>
          <a:p>
            <a:fld id="{2004CC17-E167-F740-BA0C-8E46188DBB22}" type="slidenum">
              <a:rPr lang="en-US" smtClean="0"/>
              <a:t>3</a:t>
            </a:fld>
            <a:endParaRPr lang="en-US"/>
          </a:p>
        </p:txBody>
      </p:sp>
    </p:spTree>
    <p:extLst>
      <p:ext uri="{BB962C8B-B14F-4D97-AF65-F5344CB8AC3E}">
        <p14:creationId xmlns:p14="http://schemas.microsoft.com/office/powerpoint/2010/main" val="225622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effectLst/>
                <a:latin typeface="Helvetica Neue" panose="02000503000000020004" pitchFamily="2" charset="0"/>
              </a:rPr>
              <a:t>Lets start with the big picture:</a:t>
            </a:r>
          </a:p>
          <a:p>
            <a:endParaRPr lang="en-CA">
              <a:effectLst/>
              <a:latin typeface="Helvetica Neue" panose="02000503000000020004" pitchFamily="2" charset="0"/>
            </a:endParaRPr>
          </a:p>
          <a:p>
            <a:r>
              <a:rPr lang="en-CA" b="0" i="0" err="1">
                <a:solidFill>
                  <a:srgbClr val="F8FAFF"/>
                </a:solidFill>
                <a:effectLst/>
                <a:latin typeface="DeepSeek-CJK-patch"/>
              </a:rPr>
              <a:t>OrbitWatch</a:t>
            </a:r>
            <a:r>
              <a:rPr lang="en-CA" b="0" i="0">
                <a:solidFill>
                  <a:srgbClr val="F8FAFF"/>
                </a:solidFill>
                <a:effectLst/>
                <a:latin typeface="DeepSeek-CJK-patch"/>
              </a:rPr>
              <a:t> is a web platform where clients submit satellite images, and our hybrid AI &amp; crowdsourcing pipeline delivers labeled datasets in days, not months.</a:t>
            </a:r>
            <a:endParaRPr lang="en-CA" i="0">
              <a:effectLst/>
              <a:latin typeface="Helvetica Neue" panose="02000503000000020004" pitchFamily="2" charset="0"/>
            </a:endParaRPr>
          </a:p>
          <a:p>
            <a:endParaRPr lang="en-CA">
              <a:effectLst/>
              <a:latin typeface="Helvetica Neue" panose="02000503000000020004" pitchFamily="2" charset="0"/>
            </a:endParaRPr>
          </a:p>
          <a:p>
            <a:endParaRPr lang="en-CA">
              <a:effectLst/>
              <a:latin typeface="Helvetica Neue" panose="02000503000000020004" pitchFamily="2" charset="0"/>
            </a:endParaRPr>
          </a:p>
          <a:p>
            <a:endParaRPr lang="en-US"/>
          </a:p>
        </p:txBody>
      </p:sp>
      <p:sp>
        <p:nvSpPr>
          <p:cNvPr id="4" name="Slide Number Placeholder 3"/>
          <p:cNvSpPr>
            <a:spLocks noGrp="1"/>
          </p:cNvSpPr>
          <p:nvPr>
            <p:ph type="sldNum" sz="quarter" idx="5"/>
          </p:nvPr>
        </p:nvSpPr>
        <p:spPr/>
        <p:txBody>
          <a:bodyPr/>
          <a:lstStyle/>
          <a:p>
            <a:fld id="{2004CC17-E167-F740-BA0C-8E46188DBB22}" type="slidenum">
              <a:rPr lang="en-US" smtClean="0"/>
              <a:t>4</a:t>
            </a:fld>
            <a:endParaRPr lang="en-US"/>
          </a:p>
        </p:txBody>
      </p:sp>
    </p:spTree>
    <p:extLst>
      <p:ext uri="{BB962C8B-B14F-4D97-AF65-F5344CB8AC3E}">
        <p14:creationId xmlns:p14="http://schemas.microsoft.com/office/powerpoint/2010/main" val="374046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F8FAFF"/>
                </a:solidFill>
                <a:effectLst/>
                <a:latin typeface="DeepSeek-CJK-patch"/>
              </a:rPr>
              <a:t>You may have heard of hedge funds using satellite imagery to count cars in Walmart parking lots—predicting quarterly earnings based on traffic. Today, we’ll show how our platform enables similar alternative financial insights, but with a twist: tracking airport recovery post-pandemic.</a:t>
            </a:r>
          </a:p>
          <a:p>
            <a:endParaRPr lang="en-CA" b="0" i="0">
              <a:solidFill>
                <a:srgbClr val="F8FAFF"/>
              </a:solidFill>
              <a:effectLst/>
              <a:latin typeface="DeepSeek-CJK-patch"/>
            </a:endParaRPr>
          </a:p>
          <a:p>
            <a:r>
              <a:rPr lang="en-CA" b="0" i="0">
                <a:solidFill>
                  <a:srgbClr val="F8FAFF"/>
                </a:solidFill>
                <a:effectLst/>
                <a:latin typeface="DeepSeek-CJK-patch"/>
              </a:rPr>
              <a:t>Traditional methods—like FAA reports or airline disclosures—lag by weeks. Our platform delivers these insights in hours.</a:t>
            </a:r>
          </a:p>
          <a:p>
            <a:endParaRPr lang="en-CA" b="0" i="0">
              <a:solidFill>
                <a:srgbClr val="F8FAFF"/>
              </a:solidFill>
              <a:effectLst/>
              <a:latin typeface="DeepSeek-CJK-patch"/>
            </a:endParaRPr>
          </a:p>
          <a:p>
            <a:r>
              <a:rPr lang="en-CA" b="0" i="0">
                <a:solidFill>
                  <a:srgbClr val="F8FAFF"/>
                </a:solidFill>
                <a:effectLst/>
                <a:latin typeface="DeepSeek-CJK-patch"/>
              </a:rPr>
              <a:t>Let’s see this live.</a:t>
            </a:r>
            <a:endParaRPr lang="en-US" i="0"/>
          </a:p>
        </p:txBody>
      </p:sp>
      <p:sp>
        <p:nvSpPr>
          <p:cNvPr id="4" name="Slide Number Placeholder 3"/>
          <p:cNvSpPr>
            <a:spLocks noGrp="1"/>
          </p:cNvSpPr>
          <p:nvPr>
            <p:ph type="sldNum" sz="quarter" idx="5"/>
          </p:nvPr>
        </p:nvSpPr>
        <p:spPr/>
        <p:txBody>
          <a:bodyPr/>
          <a:lstStyle/>
          <a:p>
            <a:fld id="{2004CC17-E167-F740-BA0C-8E46188DBB22}" type="slidenum">
              <a:rPr lang="en-US" smtClean="0"/>
              <a:t>5</a:t>
            </a:fld>
            <a:endParaRPr lang="en-US"/>
          </a:p>
        </p:txBody>
      </p:sp>
    </p:spTree>
    <p:extLst>
      <p:ext uri="{BB962C8B-B14F-4D97-AF65-F5344CB8AC3E}">
        <p14:creationId xmlns:p14="http://schemas.microsoft.com/office/powerpoint/2010/main" val="137381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6761-3D75-FE38-925F-DC973E803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6C99F-7BE5-1BDB-6BED-DDBD0A7BB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30CBC-342A-8837-7B61-29DABBF1DF11}"/>
              </a:ext>
            </a:extLst>
          </p:cNvPr>
          <p:cNvSpPr>
            <a:spLocks noGrp="1"/>
          </p:cNvSpPr>
          <p:nvPr>
            <p:ph type="body" idx="1"/>
          </p:nvPr>
        </p:nvSpPr>
        <p:spPr/>
        <p:txBody>
          <a:bodyPr/>
          <a:lstStyle/>
          <a:p>
            <a:r>
              <a:rPr lang="en-US"/>
              <a:t>This is our complete data pipeline. For the demo we will walk you through each step of the process.</a:t>
            </a:r>
          </a:p>
        </p:txBody>
      </p:sp>
      <p:sp>
        <p:nvSpPr>
          <p:cNvPr id="4" name="Slide Number Placeholder 3">
            <a:extLst>
              <a:ext uri="{FF2B5EF4-FFF2-40B4-BE49-F238E27FC236}">
                <a16:creationId xmlns:a16="http://schemas.microsoft.com/office/drawing/2014/main" id="{BAEC91E4-4D70-CBB5-EF46-8D550D16FC3E}"/>
              </a:ext>
            </a:extLst>
          </p:cNvPr>
          <p:cNvSpPr>
            <a:spLocks noGrp="1"/>
          </p:cNvSpPr>
          <p:nvPr>
            <p:ph type="sldNum" sz="quarter" idx="5"/>
          </p:nvPr>
        </p:nvSpPr>
        <p:spPr/>
        <p:txBody>
          <a:bodyPr/>
          <a:lstStyle/>
          <a:p>
            <a:fld id="{2004CC17-E167-F740-BA0C-8E46188DBB22}" type="slidenum">
              <a:rPr lang="en-US" smtClean="0"/>
              <a:t>6</a:t>
            </a:fld>
            <a:endParaRPr lang="en-US"/>
          </a:p>
        </p:txBody>
      </p:sp>
    </p:spTree>
    <p:extLst>
      <p:ext uri="{BB962C8B-B14F-4D97-AF65-F5344CB8AC3E}">
        <p14:creationId xmlns:p14="http://schemas.microsoft.com/office/powerpoint/2010/main" val="126787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0">
                <a:effectLst/>
                <a:latin typeface="Helvetica Neue" panose="02000503000000020004" pitchFamily="2" charset="0"/>
              </a:rPr>
              <a:t>We are partnered with Planet Labs for real-time, high-res imagery. Their API allows us and our clients to access specific images - fast.</a:t>
            </a:r>
          </a:p>
          <a:p>
            <a:endParaRPr lang="en-CA" i="0">
              <a:effectLst/>
              <a:latin typeface="Helvetica Neue" panose="02000503000000020004" pitchFamily="2" charset="0"/>
            </a:endParaRPr>
          </a:p>
          <a:p>
            <a:r>
              <a:rPr lang="en-CA" i="0">
                <a:effectLst/>
                <a:latin typeface="Helvetica Neue" panose="02000503000000020004" pitchFamily="2" charset="0"/>
              </a:rPr>
              <a:t>When this integration is fully implemented, it further reduces the lag between requests and actionable insights.</a:t>
            </a:r>
            <a:endParaRPr lang="en-US" i="0"/>
          </a:p>
          <a:p>
            <a:endParaRPr lang="en-US" i="0"/>
          </a:p>
          <a:p>
            <a:endParaRPr lang="en-US" i="0"/>
          </a:p>
        </p:txBody>
      </p:sp>
      <p:sp>
        <p:nvSpPr>
          <p:cNvPr id="4" name="Slide Number Placeholder 3"/>
          <p:cNvSpPr>
            <a:spLocks noGrp="1"/>
          </p:cNvSpPr>
          <p:nvPr>
            <p:ph type="sldNum" sz="quarter" idx="5"/>
          </p:nvPr>
        </p:nvSpPr>
        <p:spPr/>
        <p:txBody>
          <a:bodyPr/>
          <a:lstStyle/>
          <a:p>
            <a:fld id="{2004CC17-E167-F740-BA0C-8E46188DBB22}" type="slidenum">
              <a:rPr lang="en-US" smtClean="0"/>
              <a:t>8</a:t>
            </a:fld>
            <a:endParaRPr lang="en-US"/>
          </a:p>
        </p:txBody>
      </p:sp>
    </p:spTree>
    <p:extLst>
      <p:ext uri="{BB962C8B-B14F-4D97-AF65-F5344CB8AC3E}">
        <p14:creationId xmlns:p14="http://schemas.microsoft.com/office/powerpoint/2010/main" val="179084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walk you through this process, done manually</a:t>
            </a:r>
          </a:p>
        </p:txBody>
      </p:sp>
      <p:sp>
        <p:nvSpPr>
          <p:cNvPr id="4" name="Slide Number Placeholder 3"/>
          <p:cNvSpPr>
            <a:spLocks noGrp="1"/>
          </p:cNvSpPr>
          <p:nvPr>
            <p:ph type="sldNum" sz="quarter" idx="5"/>
          </p:nvPr>
        </p:nvSpPr>
        <p:spPr/>
        <p:txBody>
          <a:bodyPr/>
          <a:lstStyle/>
          <a:p>
            <a:fld id="{2004CC17-E167-F740-BA0C-8E46188DBB22}" type="slidenum">
              <a:rPr lang="en-US" smtClean="0"/>
              <a:t>9</a:t>
            </a:fld>
            <a:endParaRPr lang="en-US"/>
          </a:p>
        </p:txBody>
      </p:sp>
    </p:spTree>
    <p:extLst>
      <p:ext uri="{BB962C8B-B14F-4D97-AF65-F5344CB8AC3E}">
        <p14:creationId xmlns:p14="http://schemas.microsoft.com/office/powerpoint/2010/main" val="207180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effectLst/>
                <a:latin typeface="Helvetica Neue" panose="02000503000000020004" pitchFamily="2" charset="0"/>
              </a:rPr>
              <a:t>AI model trained on prior labeled datasets flags regions needing attention (e.g., deforestation, urban sprawl).</a:t>
            </a:r>
          </a:p>
          <a:p>
            <a:r>
              <a:rPr lang="en-CA">
                <a:effectLst/>
                <a:latin typeface="Helvetica Neue" panose="02000503000000020004" pitchFamily="2" charset="0"/>
              </a:rPr>
              <a:t>Demo: Overlay heatmap on raw image showing high-priority zones.</a:t>
            </a:r>
          </a:p>
          <a:p>
            <a:r>
              <a:rPr lang="en-CA">
                <a:effectLst/>
                <a:latin typeface="Helvetica Neue" panose="02000503000000020004" pitchFamily="2" charset="0"/>
              </a:rPr>
              <a:t>Reduces labeling effort by 30% (hypothetical metric).</a:t>
            </a:r>
          </a:p>
          <a:p>
            <a:endParaRPr lang="en-US"/>
          </a:p>
        </p:txBody>
      </p:sp>
      <p:sp>
        <p:nvSpPr>
          <p:cNvPr id="4" name="Slide Number Placeholder 3"/>
          <p:cNvSpPr>
            <a:spLocks noGrp="1"/>
          </p:cNvSpPr>
          <p:nvPr>
            <p:ph type="sldNum" sz="quarter" idx="5"/>
          </p:nvPr>
        </p:nvSpPr>
        <p:spPr/>
        <p:txBody>
          <a:bodyPr/>
          <a:lstStyle/>
          <a:p>
            <a:fld id="{2004CC17-E167-F740-BA0C-8E46188DBB22}" type="slidenum">
              <a:rPr lang="en-US" smtClean="0"/>
              <a:t>10</a:t>
            </a:fld>
            <a:endParaRPr lang="en-US"/>
          </a:p>
        </p:txBody>
      </p:sp>
    </p:spTree>
    <p:extLst>
      <p:ext uri="{BB962C8B-B14F-4D97-AF65-F5344CB8AC3E}">
        <p14:creationId xmlns:p14="http://schemas.microsoft.com/office/powerpoint/2010/main" val="50814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D9FBC2-8AE3-A249-896E-EE34F5F18D8A}" type="datetime1">
              <a:rPr lang="en-CA" smtClean="0"/>
              <a:t>2025-03-29</a:t>
            </a:fld>
            <a:endParaRPr lang="en-US"/>
          </a:p>
        </p:txBody>
      </p:sp>
      <p:sp>
        <p:nvSpPr>
          <p:cNvPr id="5" name="Footer Placeholder 4"/>
          <p:cNvSpPr>
            <a:spLocks noGrp="1"/>
          </p:cNvSpPr>
          <p:nvPr>
            <p:ph type="ftr" sz="quarter" idx="11"/>
          </p:nvPr>
        </p:nvSpPr>
        <p:spPr/>
        <p:txBody>
          <a:bodyPr/>
          <a:lstStyle/>
          <a:p>
            <a:r>
              <a:rPr lang="en-US"/>
              <a:t>Totol</a:t>
            </a:r>
          </a:p>
        </p:txBody>
      </p:sp>
      <p:sp>
        <p:nvSpPr>
          <p:cNvPr id="6" name="Slide Number Placeholder 5"/>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2096580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28F7C3-4531-4842-98AE-5B24886ADAB1}" type="datetime1">
              <a:rPr lang="en-CA" smtClean="0"/>
              <a:t>2025-03-29</a:t>
            </a:fld>
            <a:endParaRPr lang="en-US"/>
          </a:p>
        </p:txBody>
      </p:sp>
      <p:sp>
        <p:nvSpPr>
          <p:cNvPr id="5" name="Footer Placeholder 4"/>
          <p:cNvSpPr>
            <a:spLocks noGrp="1"/>
          </p:cNvSpPr>
          <p:nvPr>
            <p:ph type="ftr" sz="quarter" idx="11"/>
          </p:nvPr>
        </p:nvSpPr>
        <p:spPr/>
        <p:txBody>
          <a:bodyPr/>
          <a:lstStyle/>
          <a:p>
            <a:r>
              <a:rPr lang="en-US"/>
              <a:t>Totol</a:t>
            </a:r>
          </a:p>
        </p:txBody>
      </p:sp>
      <p:sp>
        <p:nvSpPr>
          <p:cNvPr id="6" name="Slide Number Placeholder 5"/>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3095520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BEF274-001F-AC4E-A82F-B45C0A99230C}" type="datetime1">
              <a:rPr lang="en-CA" smtClean="0"/>
              <a:t>2025-03-29</a:t>
            </a:fld>
            <a:endParaRPr lang="en-US"/>
          </a:p>
        </p:txBody>
      </p:sp>
      <p:sp>
        <p:nvSpPr>
          <p:cNvPr id="5" name="Footer Placeholder 4"/>
          <p:cNvSpPr>
            <a:spLocks noGrp="1"/>
          </p:cNvSpPr>
          <p:nvPr>
            <p:ph type="ftr" sz="quarter" idx="11"/>
          </p:nvPr>
        </p:nvSpPr>
        <p:spPr/>
        <p:txBody>
          <a:bodyPr/>
          <a:lstStyle/>
          <a:p>
            <a:r>
              <a:rPr lang="en-US"/>
              <a:t>Totol</a:t>
            </a:r>
          </a:p>
        </p:txBody>
      </p:sp>
      <p:sp>
        <p:nvSpPr>
          <p:cNvPr id="6" name="Slide Number Placeholder 5"/>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161292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55D16-5202-0049-BCAF-EDCF36C275F8}" type="datetime1">
              <a:rPr lang="en-CA" smtClean="0"/>
              <a:t>2025-03-29</a:t>
            </a:fld>
            <a:endParaRPr lang="en-US"/>
          </a:p>
        </p:txBody>
      </p:sp>
      <p:sp>
        <p:nvSpPr>
          <p:cNvPr id="5" name="Footer Placeholder 4"/>
          <p:cNvSpPr>
            <a:spLocks noGrp="1"/>
          </p:cNvSpPr>
          <p:nvPr>
            <p:ph type="ftr" sz="quarter" idx="11"/>
          </p:nvPr>
        </p:nvSpPr>
        <p:spPr/>
        <p:txBody>
          <a:bodyPr/>
          <a:lstStyle/>
          <a:p>
            <a:r>
              <a:rPr lang="en-US"/>
              <a:t>Totol</a:t>
            </a:r>
          </a:p>
        </p:txBody>
      </p:sp>
      <p:sp>
        <p:nvSpPr>
          <p:cNvPr id="6" name="Slide Number Placeholder 5"/>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31944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58CBCD-B504-4148-B6E5-72DF293E7B89}" type="datetime1">
              <a:rPr lang="en-CA" smtClean="0"/>
              <a:t>2025-03-29</a:t>
            </a:fld>
            <a:endParaRPr lang="en-US"/>
          </a:p>
        </p:txBody>
      </p:sp>
      <p:sp>
        <p:nvSpPr>
          <p:cNvPr id="5" name="Footer Placeholder 4"/>
          <p:cNvSpPr>
            <a:spLocks noGrp="1"/>
          </p:cNvSpPr>
          <p:nvPr>
            <p:ph type="ftr" sz="quarter" idx="11"/>
          </p:nvPr>
        </p:nvSpPr>
        <p:spPr/>
        <p:txBody>
          <a:bodyPr/>
          <a:lstStyle/>
          <a:p>
            <a:r>
              <a:rPr lang="en-US"/>
              <a:t>Totol</a:t>
            </a:r>
          </a:p>
        </p:txBody>
      </p:sp>
      <p:sp>
        <p:nvSpPr>
          <p:cNvPr id="6" name="Slide Number Placeholder 5"/>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243088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28A4BD-2E1F-A547-9E8E-E8785973974C}" type="datetime1">
              <a:rPr lang="en-CA" smtClean="0"/>
              <a:t>2025-03-29</a:t>
            </a:fld>
            <a:endParaRPr lang="en-US"/>
          </a:p>
        </p:txBody>
      </p:sp>
      <p:sp>
        <p:nvSpPr>
          <p:cNvPr id="6" name="Footer Placeholder 5"/>
          <p:cNvSpPr>
            <a:spLocks noGrp="1"/>
          </p:cNvSpPr>
          <p:nvPr>
            <p:ph type="ftr" sz="quarter" idx="11"/>
          </p:nvPr>
        </p:nvSpPr>
        <p:spPr/>
        <p:txBody>
          <a:bodyPr/>
          <a:lstStyle/>
          <a:p>
            <a:r>
              <a:rPr lang="en-US"/>
              <a:t>Totol</a:t>
            </a:r>
          </a:p>
        </p:txBody>
      </p:sp>
      <p:sp>
        <p:nvSpPr>
          <p:cNvPr id="7" name="Slide Number Placeholder 6"/>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4249525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A5B2FC-11C2-BD43-9888-6695B7E45714}" type="datetime1">
              <a:rPr lang="en-CA" smtClean="0"/>
              <a:t>2025-03-29</a:t>
            </a:fld>
            <a:endParaRPr lang="en-US"/>
          </a:p>
        </p:txBody>
      </p:sp>
      <p:sp>
        <p:nvSpPr>
          <p:cNvPr id="8" name="Footer Placeholder 7"/>
          <p:cNvSpPr>
            <a:spLocks noGrp="1"/>
          </p:cNvSpPr>
          <p:nvPr>
            <p:ph type="ftr" sz="quarter" idx="11"/>
          </p:nvPr>
        </p:nvSpPr>
        <p:spPr/>
        <p:txBody>
          <a:bodyPr/>
          <a:lstStyle/>
          <a:p>
            <a:r>
              <a:rPr lang="en-US"/>
              <a:t>Totol</a:t>
            </a:r>
          </a:p>
        </p:txBody>
      </p:sp>
      <p:sp>
        <p:nvSpPr>
          <p:cNvPr id="9" name="Slide Number Placeholder 8"/>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183871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4AD943-7370-8648-9A9E-DA6630F05E76}" type="datetime1">
              <a:rPr lang="en-CA" smtClean="0"/>
              <a:t>2025-03-29</a:t>
            </a:fld>
            <a:endParaRPr lang="en-US"/>
          </a:p>
        </p:txBody>
      </p:sp>
      <p:sp>
        <p:nvSpPr>
          <p:cNvPr id="4" name="Footer Placeholder 3"/>
          <p:cNvSpPr>
            <a:spLocks noGrp="1"/>
          </p:cNvSpPr>
          <p:nvPr>
            <p:ph type="ftr" sz="quarter" idx="11"/>
          </p:nvPr>
        </p:nvSpPr>
        <p:spPr/>
        <p:txBody>
          <a:bodyPr/>
          <a:lstStyle/>
          <a:p>
            <a:r>
              <a:rPr lang="en-US"/>
              <a:t>Totol</a:t>
            </a:r>
          </a:p>
        </p:txBody>
      </p:sp>
      <p:sp>
        <p:nvSpPr>
          <p:cNvPr id="5" name="Slide Number Placeholder 4"/>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268420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589D8-3281-B642-9EAB-92BF1D69555D}" type="datetime1">
              <a:rPr lang="en-CA" smtClean="0"/>
              <a:t>2025-03-29</a:t>
            </a:fld>
            <a:endParaRPr lang="en-US"/>
          </a:p>
        </p:txBody>
      </p:sp>
      <p:sp>
        <p:nvSpPr>
          <p:cNvPr id="3" name="Footer Placeholder 2"/>
          <p:cNvSpPr>
            <a:spLocks noGrp="1"/>
          </p:cNvSpPr>
          <p:nvPr>
            <p:ph type="ftr" sz="quarter" idx="11"/>
          </p:nvPr>
        </p:nvSpPr>
        <p:spPr/>
        <p:txBody>
          <a:bodyPr/>
          <a:lstStyle/>
          <a:p>
            <a:r>
              <a:rPr lang="en-US"/>
              <a:t>Totol</a:t>
            </a:r>
          </a:p>
        </p:txBody>
      </p:sp>
      <p:sp>
        <p:nvSpPr>
          <p:cNvPr id="4" name="Slide Number Placeholder 3"/>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8555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DDB674-FE8F-6340-B6A6-D53BF7C58394}" type="datetime1">
              <a:rPr lang="en-CA" smtClean="0"/>
              <a:t>2025-03-29</a:t>
            </a:fld>
            <a:endParaRPr lang="en-US"/>
          </a:p>
        </p:txBody>
      </p:sp>
      <p:sp>
        <p:nvSpPr>
          <p:cNvPr id="6" name="Footer Placeholder 5"/>
          <p:cNvSpPr>
            <a:spLocks noGrp="1"/>
          </p:cNvSpPr>
          <p:nvPr>
            <p:ph type="ftr" sz="quarter" idx="11"/>
          </p:nvPr>
        </p:nvSpPr>
        <p:spPr/>
        <p:txBody>
          <a:bodyPr/>
          <a:lstStyle/>
          <a:p>
            <a:r>
              <a:rPr lang="en-US"/>
              <a:t>Totol</a:t>
            </a:r>
          </a:p>
        </p:txBody>
      </p:sp>
      <p:sp>
        <p:nvSpPr>
          <p:cNvPr id="7" name="Slide Number Placeholder 6"/>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2469747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A2A407-32B5-1743-8E5B-E9E34580D213}" type="datetime1">
              <a:rPr lang="en-CA" smtClean="0"/>
              <a:t>2025-03-29</a:t>
            </a:fld>
            <a:endParaRPr lang="en-US"/>
          </a:p>
        </p:txBody>
      </p:sp>
      <p:sp>
        <p:nvSpPr>
          <p:cNvPr id="6" name="Footer Placeholder 5"/>
          <p:cNvSpPr>
            <a:spLocks noGrp="1"/>
          </p:cNvSpPr>
          <p:nvPr>
            <p:ph type="ftr" sz="quarter" idx="11"/>
          </p:nvPr>
        </p:nvSpPr>
        <p:spPr/>
        <p:txBody>
          <a:bodyPr/>
          <a:lstStyle/>
          <a:p>
            <a:r>
              <a:rPr lang="en-US"/>
              <a:t>Totol</a:t>
            </a:r>
          </a:p>
        </p:txBody>
      </p:sp>
      <p:sp>
        <p:nvSpPr>
          <p:cNvPr id="7" name="Slide Number Placeholder 6"/>
          <p:cNvSpPr>
            <a:spLocks noGrp="1"/>
          </p:cNvSpPr>
          <p:nvPr>
            <p:ph type="sldNum" sz="quarter" idx="12"/>
          </p:nvPr>
        </p:nvSpPr>
        <p:spPr/>
        <p:txBody>
          <a:bodyPr/>
          <a:lstStyle/>
          <a:p>
            <a:fld id="{637E71A0-9453-6F44-8151-600926039187}" type="slidenum">
              <a:rPr lang="en-US" smtClean="0"/>
              <a:t>‹#›</a:t>
            </a:fld>
            <a:endParaRPr lang="en-US"/>
          </a:p>
        </p:txBody>
      </p:sp>
    </p:spTree>
    <p:extLst>
      <p:ext uri="{BB962C8B-B14F-4D97-AF65-F5344CB8AC3E}">
        <p14:creationId xmlns:p14="http://schemas.microsoft.com/office/powerpoint/2010/main" val="184450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9D887D53-7B1A-AA4F-A2CA-E89B8654C6D0}" type="datetime1">
              <a:rPr lang="en-CA" smtClean="0"/>
              <a:t>2025-03-29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en-US"/>
              <a:t>Totol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637E71A0-9453-6F44-8151-600926039187}" type="slidenum">
              <a:rPr lang="en-US" smtClean="0"/>
              <a:t>‹#›</a:t>
            </a:fld>
            <a:endParaRPr lang="en-US"/>
          </a:p>
        </p:txBody>
      </p:sp>
    </p:spTree>
    <p:extLst>
      <p:ext uri="{BB962C8B-B14F-4D97-AF65-F5344CB8AC3E}">
        <p14:creationId xmlns:p14="http://schemas.microsoft.com/office/powerpoint/2010/main" val="26504192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diagramData" Target="../diagrams/data1.xml"/><Relationship Id="rId21" Type="http://schemas.openxmlformats.org/officeDocument/2006/relationships/image" Target="../media/image53.svg"/><Relationship Id="rId7" Type="http://schemas.microsoft.com/office/2007/relationships/diagramDrawing" Target="../diagrams/drawing1.xml"/><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7.svg"/><Relationship Id="rId2" Type="http://schemas.openxmlformats.org/officeDocument/2006/relationships/notesSlide" Target="../notesSlides/notesSlide13.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43.svg"/><Relationship Id="rId24" Type="http://schemas.openxmlformats.org/officeDocument/2006/relationships/image" Target="../media/image56.png"/><Relationship Id="rId5" Type="http://schemas.openxmlformats.org/officeDocument/2006/relationships/diagramQuickStyle" Target="../diagrams/quickStyle1.xml"/><Relationship Id="rId15" Type="http://schemas.openxmlformats.org/officeDocument/2006/relationships/image" Target="../media/image47.svg"/><Relationship Id="rId23" Type="http://schemas.openxmlformats.org/officeDocument/2006/relationships/image" Target="../media/image55.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diagramLayout" Target="../diagrams/layout1.xml"/><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grandviewresearch.com/industry-analysis/data-collection-labeling-marke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earthdata.nasa.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2747-6CA9-0433-CA0A-384013767BC3}"/>
              </a:ext>
            </a:extLst>
          </p:cNvPr>
          <p:cNvSpPr>
            <a:spLocks noGrp="1"/>
          </p:cNvSpPr>
          <p:nvPr>
            <p:ph type="ctrTitle"/>
          </p:nvPr>
        </p:nvSpPr>
        <p:spPr>
          <a:xfrm>
            <a:off x="1524000" y="3056755"/>
            <a:ext cx="9144000" cy="1455532"/>
          </a:xfrm>
        </p:spPr>
        <p:txBody>
          <a:bodyPr/>
          <a:lstStyle/>
          <a:p>
            <a:r>
              <a:rPr lang="en-US" err="1">
                <a:latin typeface="Poppins"/>
                <a:cs typeface="Poppins"/>
              </a:rPr>
              <a:t>OrbitWatch</a:t>
            </a:r>
            <a:endParaRPr lang="en-US">
              <a:latin typeface="Poppins" pitchFamily="2" charset="77"/>
              <a:cs typeface="Poppins" pitchFamily="2" charset="77"/>
            </a:endParaRPr>
          </a:p>
        </p:txBody>
      </p:sp>
      <p:pic>
        <p:nvPicPr>
          <p:cNvPr id="9" name="Picture 8" descr="A white globe with a black background&#10;&#10;AI-generated content may be incorrect.">
            <a:extLst>
              <a:ext uri="{FF2B5EF4-FFF2-40B4-BE49-F238E27FC236}">
                <a16:creationId xmlns:a16="http://schemas.microsoft.com/office/drawing/2014/main" id="{130DEAEF-8EF9-01C2-217D-062F91B66F7E}"/>
              </a:ext>
            </a:extLst>
          </p:cNvPr>
          <p:cNvPicPr>
            <a:picLocks noChangeAspect="1"/>
          </p:cNvPicPr>
          <p:nvPr/>
        </p:nvPicPr>
        <p:blipFill>
          <a:blip r:embed="rId3"/>
          <a:stretch>
            <a:fillRect/>
          </a:stretch>
        </p:blipFill>
        <p:spPr>
          <a:xfrm>
            <a:off x="5304692" y="1846385"/>
            <a:ext cx="1582615" cy="1582615"/>
          </a:xfrm>
          <a:prstGeom prst="rect">
            <a:avLst/>
          </a:prstGeom>
        </p:spPr>
      </p:pic>
      <p:sp>
        <p:nvSpPr>
          <p:cNvPr id="12" name="TextBox 11">
            <a:extLst>
              <a:ext uri="{FF2B5EF4-FFF2-40B4-BE49-F238E27FC236}">
                <a16:creationId xmlns:a16="http://schemas.microsoft.com/office/drawing/2014/main" id="{F34F9EAC-A135-C809-DDA9-0AE2DC72B89D}"/>
              </a:ext>
            </a:extLst>
          </p:cNvPr>
          <p:cNvSpPr txBox="1"/>
          <p:nvPr/>
        </p:nvSpPr>
        <p:spPr>
          <a:xfrm>
            <a:off x="5534307" y="4454704"/>
            <a:ext cx="1123384" cy="369332"/>
          </a:xfrm>
          <a:prstGeom prst="rect">
            <a:avLst/>
          </a:prstGeom>
          <a:noFill/>
        </p:spPr>
        <p:txBody>
          <a:bodyPr wrap="none" rtlCol="0">
            <a:spAutoFit/>
          </a:bodyPr>
          <a:lstStyle/>
          <a:p>
            <a:r>
              <a:rPr lang="en-US"/>
              <a:t> by OKKM</a:t>
            </a:r>
          </a:p>
        </p:txBody>
      </p:sp>
    </p:spTree>
    <p:extLst>
      <p:ext uri="{BB962C8B-B14F-4D97-AF65-F5344CB8AC3E}">
        <p14:creationId xmlns:p14="http://schemas.microsoft.com/office/powerpoint/2010/main" val="2454783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1">
            <a:extLst>
              <a:ext uri="{FF2B5EF4-FFF2-40B4-BE49-F238E27FC236}">
                <a16:creationId xmlns:a16="http://schemas.microsoft.com/office/drawing/2014/main" id="{EA32635B-BDBD-B279-A8B5-461AD1322A92}"/>
              </a:ext>
            </a:extLst>
          </p:cNvPr>
          <p:cNvSpPr/>
          <p:nvPr/>
        </p:nvSpPr>
        <p:spPr>
          <a:xfrm>
            <a:off x="540571" y="371558"/>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AI Pre-Analysis: </a:t>
            </a:r>
          </a:p>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	Focus on What Matters</a:t>
            </a:r>
            <a:endParaRPr lang="en-US" sz="4450"/>
          </a:p>
        </p:txBody>
      </p:sp>
      <p:grpSp>
        <p:nvGrpSpPr>
          <p:cNvPr id="27" name="Group 26">
            <a:extLst>
              <a:ext uri="{FF2B5EF4-FFF2-40B4-BE49-F238E27FC236}">
                <a16:creationId xmlns:a16="http://schemas.microsoft.com/office/drawing/2014/main" id="{A0AAFC65-326B-8843-B69D-A9D5CA21A0A4}"/>
              </a:ext>
            </a:extLst>
          </p:cNvPr>
          <p:cNvGrpSpPr/>
          <p:nvPr/>
        </p:nvGrpSpPr>
        <p:grpSpPr>
          <a:xfrm>
            <a:off x="1021146" y="2176689"/>
            <a:ext cx="3664863" cy="1676519"/>
            <a:chOff x="540571" y="2129277"/>
            <a:chExt cx="3664863" cy="1676519"/>
          </a:xfrm>
        </p:grpSpPr>
        <p:sp>
          <p:nvSpPr>
            <p:cNvPr id="16" name="Shape 2">
              <a:extLst>
                <a:ext uri="{FF2B5EF4-FFF2-40B4-BE49-F238E27FC236}">
                  <a16:creationId xmlns:a16="http://schemas.microsoft.com/office/drawing/2014/main" id="{92550473-6383-94EF-C601-99D605112CC1}"/>
                </a:ext>
              </a:extLst>
            </p:cNvPr>
            <p:cNvSpPr/>
            <p:nvPr/>
          </p:nvSpPr>
          <p:spPr>
            <a:xfrm>
              <a:off x="540571" y="2129277"/>
              <a:ext cx="3664863" cy="1676519"/>
            </a:xfrm>
            <a:prstGeom prst="roundRect">
              <a:avLst>
                <a:gd name="adj" fmla="val 5682"/>
              </a:avLst>
            </a:prstGeom>
            <a:solidFill>
              <a:srgbClr val="3D3D42"/>
            </a:solidFill>
            <a:ln w="7620">
              <a:solidFill>
                <a:srgbClr val="56565B"/>
              </a:solidFill>
              <a:prstDash val="solid"/>
            </a:ln>
          </p:spPr>
          <p:txBody>
            <a:bodyPr/>
            <a:lstStyle/>
            <a:p>
              <a:endParaRPr lang="en-US"/>
            </a:p>
          </p:txBody>
        </p:sp>
        <p:sp>
          <p:nvSpPr>
            <p:cNvPr id="17" name="Text 3">
              <a:extLst>
                <a:ext uri="{FF2B5EF4-FFF2-40B4-BE49-F238E27FC236}">
                  <a16:creationId xmlns:a16="http://schemas.microsoft.com/office/drawing/2014/main" id="{9238D2D9-5FA4-9D76-2C59-CC79AEE9CECE}"/>
                </a:ext>
              </a:extLst>
            </p:cNvPr>
            <p:cNvSpPr/>
            <p:nvPr/>
          </p:nvSpPr>
          <p:spPr>
            <a:xfrm>
              <a:off x="775005" y="2363712"/>
              <a:ext cx="2835235"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Object detection</a:t>
              </a:r>
              <a:endParaRPr lang="en-US" sz="2200"/>
            </a:p>
          </p:txBody>
        </p:sp>
        <p:sp>
          <p:nvSpPr>
            <p:cNvPr id="18" name="Text 4">
              <a:extLst>
                <a:ext uri="{FF2B5EF4-FFF2-40B4-BE49-F238E27FC236}">
                  <a16:creationId xmlns:a16="http://schemas.microsoft.com/office/drawing/2014/main" id="{1F556EF1-20F1-00E1-A4A9-622FC15C5876}"/>
                </a:ext>
              </a:extLst>
            </p:cNvPr>
            <p:cNvSpPr/>
            <p:nvPr/>
          </p:nvSpPr>
          <p:spPr>
            <a:xfrm>
              <a:off x="775005" y="2967992"/>
              <a:ext cx="3195995" cy="362903"/>
            </a:xfrm>
            <a:prstGeom prst="rect">
              <a:avLst/>
            </a:prstGeom>
            <a:noFill/>
            <a:ln/>
          </p:spPr>
          <p:txBody>
            <a:bodyPr wrap="none" lIns="0" tIns="0" rIns="0" bIns="0" rtlCol="0" anchor="t"/>
            <a:lstStyle/>
            <a:p>
              <a:pPr>
                <a:lnSpc>
                  <a:spcPts val="2850"/>
                </a:lnSpc>
              </a:pPr>
              <a:r>
                <a:rPr lang="en-US" sz="1750">
                  <a:solidFill>
                    <a:srgbClr val="E5E0DF"/>
                  </a:solidFill>
                  <a:latin typeface="Roboto Light"/>
                  <a:ea typeface="Roboto Light"/>
                  <a:cs typeface="Roboto Light"/>
                </a:rPr>
                <a:t>Airplanes, buildings, crops.</a:t>
              </a:r>
              <a:endParaRPr lang="en-US" sz="1750">
                <a:latin typeface="Roboto Light"/>
                <a:ea typeface="Roboto Light"/>
                <a:cs typeface="Roboto Light"/>
              </a:endParaRPr>
            </a:p>
          </p:txBody>
        </p:sp>
      </p:grpSp>
      <p:grpSp>
        <p:nvGrpSpPr>
          <p:cNvPr id="26" name="Group 25">
            <a:extLst>
              <a:ext uri="{FF2B5EF4-FFF2-40B4-BE49-F238E27FC236}">
                <a16:creationId xmlns:a16="http://schemas.microsoft.com/office/drawing/2014/main" id="{BAC4A3A9-30E9-6675-5E81-9C712FA7CC7E}"/>
              </a:ext>
            </a:extLst>
          </p:cNvPr>
          <p:cNvGrpSpPr/>
          <p:nvPr/>
        </p:nvGrpSpPr>
        <p:grpSpPr>
          <a:xfrm>
            <a:off x="1021146" y="4424932"/>
            <a:ext cx="3664863" cy="1676519"/>
            <a:chOff x="4432248" y="2129277"/>
            <a:chExt cx="3664863" cy="1676519"/>
          </a:xfrm>
        </p:grpSpPr>
        <p:sp>
          <p:nvSpPr>
            <p:cNvPr id="19" name="Shape 5">
              <a:extLst>
                <a:ext uri="{FF2B5EF4-FFF2-40B4-BE49-F238E27FC236}">
                  <a16:creationId xmlns:a16="http://schemas.microsoft.com/office/drawing/2014/main" id="{867F8583-242E-6ED1-1CF8-1649E6C67E0A}"/>
                </a:ext>
              </a:extLst>
            </p:cNvPr>
            <p:cNvSpPr/>
            <p:nvPr/>
          </p:nvSpPr>
          <p:spPr>
            <a:xfrm>
              <a:off x="4432248" y="2129277"/>
              <a:ext cx="3664863" cy="1676519"/>
            </a:xfrm>
            <a:prstGeom prst="roundRect">
              <a:avLst>
                <a:gd name="adj" fmla="val 5682"/>
              </a:avLst>
            </a:prstGeom>
            <a:solidFill>
              <a:srgbClr val="3D3D42"/>
            </a:solidFill>
            <a:ln w="7620">
              <a:solidFill>
                <a:srgbClr val="56565B"/>
              </a:solidFill>
              <a:prstDash val="solid"/>
            </a:ln>
          </p:spPr>
          <p:txBody>
            <a:bodyPr/>
            <a:lstStyle/>
            <a:p>
              <a:endParaRPr lang="en-US"/>
            </a:p>
          </p:txBody>
        </p:sp>
        <p:sp>
          <p:nvSpPr>
            <p:cNvPr id="20" name="Text 6">
              <a:extLst>
                <a:ext uri="{FF2B5EF4-FFF2-40B4-BE49-F238E27FC236}">
                  <a16:creationId xmlns:a16="http://schemas.microsoft.com/office/drawing/2014/main" id="{CE4558C4-305C-05CD-D7BB-2F25835EA99F}"/>
                </a:ext>
              </a:extLst>
            </p:cNvPr>
            <p:cNvSpPr/>
            <p:nvPr/>
          </p:nvSpPr>
          <p:spPr>
            <a:xfrm>
              <a:off x="4666682" y="2363712"/>
              <a:ext cx="3195995" cy="708660"/>
            </a:xfrm>
            <a:prstGeom prst="rect">
              <a:avLst/>
            </a:prstGeom>
            <a:noFill/>
            <a:ln/>
          </p:spPr>
          <p:txBody>
            <a:bodyPr wrap="squar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Areas of Interest (AOIs)</a:t>
              </a:r>
              <a:endParaRPr lang="en-US" sz="2200"/>
            </a:p>
          </p:txBody>
        </p:sp>
        <p:sp>
          <p:nvSpPr>
            <p:cNvPr id="21" name="Text 7">
              <a:extLst>
                <a:ext uri="{FF2B5EF4-FFF2-40B4-BE49-F238E27FC236}">
                  <a16:creationId xmlns:a16="http://schemas.microsoft.com/office/drawing/2014/main" id="{228018C3-7322-7379-A3EC-61C0235DF29F}"/>
                </a:ext>
              </a:extLst>
            </p:cNvPr>
            <p:cNvSpPr/>
            <p:nvPr/>
          </p:nvSpPr>
          <p:spPr>
            <a:xfrm>
              <a:off x="4666563" y="2854130"/>
              <a:ext cx="3195995"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Identification of locations.</a:t>
              </a:r>
              <a:endParaRPr lang="en-US" sz="1750"/>
            </a:p>
          </p:txBody>
        </p:sp>
      </p:grpSp>
      <p:grpSp>
        <p:nvGrpSpPr>
          <p:cNvPr id="29" name="Group 28">
            <a:extLst>
              <a:ext uri="{FF2B5EF4-FFF2-40B4-BE49-F238E27FC236}">
                <a16:creationId xmlns:a16="http://schemas.microsoft.com/office/drawing/2014/main" id="{12E63152-40B2-0D8E-78F7-18057DD22E7F}"/>
              </a:ext>
            </a:extLst>
          </p:cNvPr>
          <p:cNvGrpSpPr/>
          <p:nvPr/>
        </p:nvGrpSpPr>
        <p:grpSpPr>
          <a:xfrm>
            <a:off x="6453047" y="3300811"/>
            <a:ext cx="4087363" cy="1676519"/>
            <a:chOff x="540571" y="4032611"/>
            <a:chExt cx="7556421" cy="1322189"/>
          </a:xfrm>
        </p:grpSpPr>
        <p:sp>
          <p:nvSpPr>
            <p:cNvPr id="22" name="Shape 8">
              <a:extLst>
                <a:ext uri="{FF2B5EF4-FFF2-40B4-BE49-F238E27FC236}">
                  <a16:creationId xmlns:a16="http://schemas.microsoft.com/office/drawing/2014/main" id="{C12F887B-C5CE-0821-32FF-88D70E1C6214}"/>
                </a:ext>
              </a:extLst>
            </p:cNvPr>
            <p:cNvSpPr/>
            <p:nvPr/>
          </p:nvSpPr>
          <p:spPr>
            <a:xfrm>
              <a:off x="540571" y="4032611"/>
              <a:ext cx="7556421" cy="1322189"/>
            </a:xfrm>
            <a:prstGeom prst="roundRect">
              <a:avLst>
                <a:gd name="adj" fmla="val 7205"/>
              </a:avLst>
            </a:prstGeom>
            <a:solidFill>
              <a:srgbClr val="3D3D42"/>
            </a:solidFill>
            <a:ln w="7620">
              <a:solidFill>
                <a:srgbClr val="56565B"/>
              </a:solidFill>
              <a:prstDash val="solid"/>
            </a:ln>
          </p:spPr>
          <p:txBody>
            <a:bodyPr/>
            <a:lstStyle/>
            <a:p>
              <a:endParaRPr lang="en-US"/>
            </a:p>
          </p:txBody>
        </p:sp>
        <p:sp>
          <p:nvSpPr>
            <p:cNvPr id="23" name="Text 9">
              <a:extLst>
                <a:ext uri="{FF2B5EF4-FFF2-40B4-BE49-F238E27FC236}">
                  <a16:creationId xmlns:a16="http://schemas.microsoft.com/office/drawing/2014/main" id="{09886587-33EC-C0FF-E398-3B017F1F00C5}"/>
                </a:ext>
              </a:extLst>
            </p:cNvPr>
            <p:cNvSpPr/>
            <p:nvPr/>
          </p:nvSpPr>
          <p:spPr>
            <a:xfrm>
              <a:off x="775005" y="4267045"/>
              <a:ext cx="3426619"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Reduces manual search</a:t>
              </a:r>
              <a:endParaRPr lang="en-US" sz="2200"/>
            </a:p>
          </p:txBody>
        </p:sp>
        <p:sp>
          <p:nvSpPr>
            <p:cNvPr id="24" name="Text 10">
              <a:extLst>
                <a:ext uri="{FF2B5EF4-FFF2-40B4-BE49-F238E27FC236}">
                  <a16:creationId xmlns:a16="http://schemas.microsoft.com/office/drawing/2014/main" id="{8F81EC95-47E9-58F3-D650-2BCC0395E11D}"/>
                </a:ext>
              </a:extLst>
            </p:cNvPr>
            <p:cNvSpPr/>
            <p:nvPr/>
          </p:nvSpPr>
          <p:spPr>
            <a:xfrm>
              <a:off x="775005" y="4757463"/>
              <a:ext cx="7087553"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Improves efficiency.</a:t>
              </a:r>
              <a:endParaRPr lang="en-US" sz="1750"/>
            </a:p>
          </p:txBody>
        </p:sp>
      </p:grpSp>
      <p:sp>
        <p:nvSpPr>
          <p:cNvPr id="30" name="Right Brace 29">
            <a:extLst>
              <a:ext uri="{FF2B5EF4-FFF2-40B4-BE49-F238E27FC236}">
                <a16:creationId xmlns:a16="http://schemas.microsoft.com/office/drawing/2014/main" id="{64B1F8F3-8D40-D539-5817-E616547BB7E6}"/>
              </a:ext>
            </a:extLst>
          </p:cNvPr>
          <p:cNvSpPr/>
          <p:nvPr/>
        </p:nvSpPr>
        <p:spPr>
          <a:xfrm>
            <a:off x="5237019" y="2176690"/>
            <a:ext cx="665018" cy="3924762"/>
          </a:xfrm>
          <a:prstGeom prst="rightBrace">
            <a:avLst>
              <a:gd name="adj1" fmla="val 63169"/>
              <a:gd name="adj2" fmla="val 5033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Slide Number Placeholder 31">
            <a:extLst>
              <a:ext uri="{FF2B5EF4-FFF2-40B4-BE49-F238E27FC236}">
                <a16:creationId xmlns:a16="http://schemas.microsoft.com/office/drawing/2014/main" id="{68066CE5-DC29-F22B-D76F-323B049A5DD4}"/>
              </a:ext>
            </a:extLst>
          </p:cNvPr>
          <p:cNvSpPr>
            <a:spLocks noGrp="1"/>
          </p:cNvSpPr>
          <p:nvPr>
            <p:ph type="sldNum" sz="quarter" idx="12"/>
          </p:nvPr>
        </p:nvSpPr>
        <p:spPr/>
        <p:txBody>
          <a:bodyPr/>
          <a:lstStyle/>
          <a:p>
            <a:fld id="{637E71A0-9453-6F44-8151-600926039187}" type="slidenum">
              <a:rPr lang="en-US" smtClean="0"/>
              <a:t>10</a:t>
            </a:fld>
            <a:endParaRPr lang="en-US"/>
          </a:p>
        </p:txBody>
      </p:sp>
      <p:sp>
        <p:nvSpPr>
          <p:cNvPr id="2" name="TextBox 1">
            <a:extLst>
              <a:ext uri="{FF2B5EF4-FFF2-40B4-BE49-F238E27FC236}">
                <a16:creationId xmlns:a16="http://schemas.microsoft.com/office/drawing/2014/main" id="{EFFCFA48-F319-C59F-25DA-E67826CBCD1C}"/>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345211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736B-9771-3985-8237-B0CE83EF4A83}"/>
              </a:ext>
            </a:extLst>
          </p:cNvPr>
          <p:cNvSpPr>
            <a:spLocks noGrp="1"/>
          </p:cNvSpPr>
          <p:nvPr>
            <p:ph type="title"/>
          </p:nvPr>
        </p:nvSpPr>
        <p:spPr/>
        <p:txBody>
          <a:bodyPr/>
          <a:lstStyle/>
          <a:p>
            <a:r>
              <a:rPr lang="en-US"/>
              <a:t>Preprocessing</a:t>
            </a:r>
          </a:p>
        </p:txBody>
      </p:sp>
      <p:sp>
        <p:nvSpPr>
          <p:cNvPr id="4" name="Slide Number Placeholder 3">
            <a:extLst>
              <a:ext uri="{FF2B5EF4-FFF2-40B4-BE49-F238E27FC236}">
                <a16:creationId xmlns:a16="http://schemas.microsoft.com/office/drawing/2014/main" id="{31C064F6-B6F6-5650-2BF8-7A25E3ED601E}"/>
              </a:ext>
            </a:extLst>
          </p:cNvPr>
          <p:cNvSpPr>
            <a:spLocks noGrp="1"/>
          </p:cNvSpPr>
          <p:nvPr>
            <p:ph type="sldNum" sz="quarter" idx="12"/>
          </p:nvPr>
        </p:nvSpPr>
        <p:spPr/>
        <p:txBody>
          <a:bodyPr/>
          <a:lstStyle/>
          <a:p>
            <a:fld id="{637E71A0-9453-6F44-8151-600926039187}" type="slidenum">
              <a:rPr lang="en-US" smtClean="0"/>
              <a:t>11</a:t>
            </a:fld>
            <a:endParaRPr lang="en-US"/>
          </a:p>
        </p:txBody>
      </p:sp>
      <p:sp>
        <p:nvSpPr>
          <p:cNvPr id="5" name="TextBox 4">
            <a:extLst>
              <a:ext uri="{FF2B5EF4-FFF2-40B4-BE49-F238E27FC236}">
                <a16:creationId xmlns:a16="http://schemas.microsoft.com/office/drawing/2014/main" id="{3C60BB06-B256-2AF7-0195-B947A250E144}"/>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6" name="Picture 5" descr="Convolutional Neural Network | Deep Learning | Developers Breach">
            <a:extLst>
              <a:ext uri="{FF2B5EF4-FFF2-40B4-BE49-F238E27FC236}">
                <a16:creationId xmlns:a16="http://schemas.microsoft.com/office/drawing/2014/main" id="{8C7F5A6E-34CB-DC0C-4290-5E24BB6A6E44}"/>
              </a:ext>
            </a:extLst>
          </p:cNvPr>
          <p:cNvPicPr>
            <a:picLocks noChangeAspect="1"/>
          </p:cNvPicPr>
          <p:nvPr/>
        </p:nvPicPr>
        <p:blipFill>
          <a:blip r:embed="rId2"/>
          <a:stretch>
            <a:fillRect/>
          </a:stretch>
        </p:blipFill>
        <p:spPr>
          <a:xfrm>
            <a:off x="1876152" y="1713186"/>
            <a:ext cx="8772525" cy="4114800"/>
          </a:xfrm>
          <a:prstGeom prst="rect">
            <a:avLst/>
          </a:prstGeom>
        </p:spPr>
      </p:pic>
    </p:spTree>
    <p:extLst>
      <p:ext uri="{BB962C8B-B14F-4D97-AF65-F5344CB8AC3E}">
        <p14:creationId xmlns:p14="http://schemas.microsoft.com/office/powerpoint/2010/main" val="375400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5AAD-6AD2-6425-0491-8B123771E17C}"/>
              </a:ext>
            </a:extLst>
          </p:cNvPr>
          <p:cNvSpPr>
            <a:spLocks noGrp="1"/>
          </p:cNvSpPr>
          <p:nvPr>
            <p:ph type="title"/>
          </p:nvPr>
        </p:nvSpPr>
        <p:spPr/>
        <p:txBody>
          <a:bodyPr/>
          <a:lstStyle/>
          <a:p>
            <a:r>
              <a:rPr lang="en-US"/>
              <a:t>Model Choice</a:t>
            </a:r>
          </a:p>
        </p:txBody>
      </p:sp>
      <p:sp>
        <p:nvSpPr>
          <p:cNvPr id="4" name="Slide Number Placeholder 3">
            <a:extLst>
              <a:ext uri="{FF2B5EF4-FFF2-40B4-BE49-F238E27FC236}">
                <a16:creationId xmlns:a16="http://schemas.microsoft.com/office/drawing/2014/main" id="{3FC53624-1A17-39A3-24F1-59AE5A828B0B}"/>
              </a:ext>
            </a:extLst>
          </p:cNvPr>
          <p:cNvSpPr>
            <a:spLocks noGrp="1"/>
          </p:cNvSpPr>
          <p:nvPr>
            <p:ph type="sldNum" sz="quarter" idx="12"/>
          </p:nvPr>
        </p:nvSpPr>
        <p:spPr/>
        <p:txBody>
          <a:bodyPr/>
          <a:lstStyle/>
          <a:p>
            <a:fld id="{637E71A0-9453-6F44-8151-600926039187}" type="slidenum">
              <a:rPr lang="en-US" smtClean="0"/>
              <a:t>12</a:t>
            </a:fld>
            <a:endParaRPr lang="en-US"/>
          </a:p>
        </p:txBody>
      </p:sp>
      <p:pic>
        <p:nvPicPr>
          <p:cNvPr id="5" name="Picture 4" descr="A graph of different colored bars&#10;&#10;AI-generated content may be incorrect.">
            <a:extLst>
              <a:ext uri="{FF2B5EF4-FFF2-40B4-BE49-F238E27FC236}">
                <a16:creationId xmlns:a16="http://schemas.microsoft.com/office/drawing/2014/main" id="{3E3D7B1E-A118-07B6-B9D4-64CC0843B3C3}"/>
              </a:ext>
            </a:extLst>
          </p:cNvPr>
          <p:cNvPicPr>
            <a:picLocks noChangeAspect="1"/>
          </p:cNvPicPr>
          <p:nvPr/>
        </p:nvPicPr>
        <p:blipFill>
          <a:blip r:embed="rId2"/>
          <a:stretch>
            <a:fillRect/>
          </a:stretch>
        </p:blipFill>
        <p:spPr>
          <a:xfrm>
            <a:off x="2652574" y="1832664"/>
            <a:ext cx="7185026" cy="4142410"/>
          </a:xfrm>
          <a:prstGeom prst="rect">
            <a:avLst/>
          </a:prstGeom>
        </p:spPr>
      </p:pic>
    </p:spTree>
    <p:extLst>
      <p:ext uri="{BB962C8B-B14F-4D97-AF65-F5344CB8AC3E}">
        <p14:creationId xmlns:p14="http://schemas.microsoft.com/office/powerpoint/2010/main" val="14478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56CB44"/>
            </a:solidFill>
          </a:ln>
        </p:spPr>
        <p:style>
          <a:lnRef idx="1">
            <a:schemeClr val="accent1"/>
          </a:lnRef>
          <a:fillRef idx="0">
            <a:schemeClr val="accent1"/>
          </a:fillRef>
          <a:effectRef idx="0">
            <a:schemeClr val="accent1"/>
          </a:effectRef>
          <a:fontRef idx="minor">
            <a:schemeClr val="tx1"/>
          </a:fontRef>
        </p:style>
      </p:cxnSp>
      <p:pic>
        <p:nvPicPr>
          <p:cNvPr id="8" name="Picture 7" descr="An aerial view of an airport&#10;&#10;AI-generated content may be incorrect.">
            <a:extLst>
              <a:ext uri="{FF2B5EF4-FFF2-40B4-BE49-F238E27FC236}">
                <a16:creationId xmlns:a16="http://schemas.microsoft.com/office/drawing/2014/main" id="{F70C5D0C-6E74-46EC-7626-F49EAF4BDC55}"/>
              </a:ext>
            </a:extLst>
          </p:cNvPr>
          <p:cNvPicPr>
            <a:picLocks noChangeAspect="1"/>
          </p:cNvPicPr>
          <p:nvPr/>
        </p:nvPicPr>
        <p:blipFill>
          <a:blip r:embed="rId2"/>
          <a:stretch>
            <a:fillRect/>
          </a:stretch>
        </p:blipFill>
        <p:spPr>
          <a:xfrm>
            <a:off x="3180940" y="1055320"/>
            <a:ext cx="5642415" cy="5484164"/>
          </a:xfrm>
          <a:prstGeom prst="rect">
            <a:avLst/>
          </a:prstGeom>
        </p:spPr>
      </p:pic>
      <p:sp>
        <p:nvSpPr>
          <p:cNvPr id="4" name="Slide Number Placeholder 3">
            <a:extLst>
              <a:ext uri="{FF2B5EF4-FFF2-40B4-BE49-F238E27FC236}">
                <a16:creationId xmlns:a16="http://schemas.microsoft.com/office/drawing/2014/main" id="{6A03FD30-033E-2B23-1CDF-1249D1F027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637E71A0-9453-6F44-8151-600926039187}" type="slidenum">
              <a:rPr lang="en-US" smtClean="0">
                <a:solidFill>
                  <a:schemeClr val="tx1">
                    <a:tint val="75000"/>
                  </a:schemeClr>
                </a:solidFill>
              </a:rPr>
              <a:pPr defTabSz="914400">
                <a:spcAft>
                  <a:spcPts val="600"/>
                </a:spcAft>
              </a:pPr>
              <a:t>13</a:t>
            </a:fld>
            <a:endParaRPr lang="en-US">
              <a:solidFill>
                <a:schemeClr val="tx1">
                  <a:tint val="75000"/>
                </a:schemeClr>
              </a:solidFill>
            </a:endParaRPr>
          </a:p>
        </p:txBody>
      </p:sp>
      <p:sp>
        <p:nvSpPr>
          <p:cNvPr id="2" name="TextBox 1">
            <a:extLst>
              <a:ext uri="{FF2B5EF4-FFF2-40B4-BE49-F238E27FC236}">
                <a16:creationId xmlns:a16="http://schemas.microsoft.com/office/drawing/2014/main" id="{DBB239A2-240E-8D69-9178-9B92FE671141}"/>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
        <p:nvSpPr>
          <p:cNvPr id="3" name="TextBox 2">
            <a:extLst>
              <a:ext uri="{FF2B5EF4-FFF2-40B4-BE49-F238E27FC236}">
                <a16:creationId xmlns:a16="http://schemas.microsoft.com/office/drawing/2014/main" id="{8DEFCF1C-1A79-5A5D-2789-8FF03B2345AE}"/>
              </a:ext>
            </a:extLst>
          </p:cNvPr>
          <p:cNvSpPr txBox="1"/>
          <p:nvPr/>
        </p:nvSpPr>
        <p:spPr>
          <a:xfrm>
            <a:off x="590550" y="190500"/>
            <a:ext cx="490537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Aptos Display"/>
              </a:rPr>
              <a:t>Output</a:t>
            </a:r>
          </a:p>
        </p:txBody>
      </p:sp>
    </p:spTree>
    <p:extLst>
      <p:ext uri="{BB962C8B-B14F-4D97-AF65-F5344CB8AC3E}">
        <p14:creationId xmlns:p14="http://schemas.microsoft.com/office/powerpoint/2010/main" val="101587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A64634-F9B7-FB73-3E62-5DB1308ECACB}"/>
              </a:ext>
            </a:extLst>
          </p:cNvPr>
          <p:cNvSpPr>
            <a:spLocks noGrp="1"/>
          </p:cNvSpPr>
          <p:nvPr>
            <p:ph type="sldNum" sz="quarter" idx="12"/>
          </p:nvPr>
        </p:nvSpPr>
        <p:spPr/>
        <p:txBody>
          <a:bodyPr/>
          <a:lstStyle/>
          <a:p>
            <a:fld id="{637E71A0-9453-6F44-8151-600926039187}" type="slidenum">
              <a:rPr lang="en-US" smtClean="0"/>
              <a:t>14</a:t>
            </a:fld>
            <a:endParaRPr lang="en-US"/>
          </a:p>
        </p:txBody>
      </p:sp>
      <p:sp>
        <p:nvSpPr>
          <p:cNvPr id="7" name="TextBox 6">
            <a:extLst>
              <a:ext uri="{FF2B5EF4-FFF2-40B4-BE49-F238E27FC236}">
                <a16:creationId xmlns:a16="http://schemas.microsoft.com/office/drawing/2014/main" id="{698E944D-8A73-D6E5-97CF-2BF955849A2A}"/>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
        <p:nvSpPr>
          <p:cNvPr id="10" name="Title 9">
            <a:extLst>
              <a:ext uri="{FF2B5EF4-FFF2-40B4-BE49-F238E27FC236}">
                <a16:creationId xmlns:a16="http://schemas.microsoft.com/office/drawing/2014/main" id="{217648D4-7531-58E5-0398-C01468917799}"/>
              </a:ext>
            </a:extLst>
          </p:cNvPr>
          <p:cNvSpPr>
            <a:spLocks noGrp="1"/>
          </p:cNvSpPr>
          <p:nvPr>
            <p:ph type="title"/>
          </p:nvPr>
        </p:nvSpPr>
        <p:spPr/>
        <p:txBody>
          <a:bodyPr/>
          <a:lstStyle/>
          <a:p>
            <a:r>
              <a:rPr lang="en-US"/>
              <a:t>Batch Processing</a:t>
            </a:r>
          </a:p>
        </p:txBody>
      </p:sp>
      <p:pic>
        <p:nvPicPr>
          <p:cNvPr id="11" name="Graphic 10" descr="What is the difference between Batch Processing and Stream Processing?">
            <a:extLst>
              <a:ext uri="{FF2B5EF4-FFF2-40B4-BE49-F238E27FC236}">
                <a16:creationId xmlns:a16="http://schemas.microsoft.com/office/drawing/2014/main" id="{A843B3BC-3223-403F-27E5-C5F42BA041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4761" y="1687167"/>
            <a:ext cx="7812156" cy="4447484"/>
          </a:xfrm>
          <a:prstGeom prst="rect">
            <a:avLst/>
          </a:prstGeom>
        </p:spPr>
      </p:pic>
    </p:spTree>
    <p:extLst>
      <p:ext uri="{BB962C8B-B14F-4D97-AF65-F5344CB8AC3E}">
        <p14:creationId xmlns:p14="http://schemas.microsoft.com/office/powerpoint/2010/main" val="305598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24AB-9EBA-4A4E-E9D4-347ECCD7A62B}"/>
              </a:ext>
            </a:extLst>
          </p:cNvPr>
          <p:cNvSpPr>
            <a:spLocks noGrp="1"/>
          </p:cNvSpPr>
          <p:nvPr>
            <p:ph type="title"/>
          </p:nvPr>
        </p:nvSpPr>
        <p:spPr/>
        <p:txBody>
          <a:bodyPr/>
          <a:lstStyle/>
          <a:p>
            <a:r>
              <a:rPr lang="en-US"/>
              <a:t>Time and Cost Analysis</a:t>
            </a:r>
          </a:p>
        </p:txBody>
      </p:sp>
      <p:pic>
        <p:nvPicPr>
          <p:cNvPr id="5" name="Content Placeholder 4" descr="A black background with white text&#10;&#10;AI-generated content may be incorrect.">
            <a:extLst>
              <a:ext uri="{FF2B5EF4-FFF2-40B4-BE49-F238E27FC236}">
                <a16:creationId xmlns:a16="http://schemas.microsoft.com/office/drawing/2014/main" id="{1A06C362-5552-A95C-3E30-6285D4435020}"/>
              </a:ext>
            </a:extLst>
          </p:cNvPr>
          <p:cNvPicPr>
            <a:picLocks noGrp="1" noChangeAspect="1"/>
          </p:cNvPicPr>
          <p:nvPr>
            <p:ph idx="1"/>
          </p:nvPr>
        </p:nvPicPr>
        <p:blipFill>
          <a:blip r:embed="rId2"/>
          <a:stretch>
            <a:fillRect/>
          </a:stretch>
        </p:blipFill>
        <p:spPr>
          <a:xfrm>
            <a:off x="2822933" y="2146087"/>
            <a:ext cx="6537324" cy="3259896"/>
          </a:xfrm>
        </p:spPr>
      </p:pic>
      <p:sp>
        <p:nvSpPr>
          <p:cNvPr id="4" name="Slide Number Placeholder 3">
            <a:extLst>
              <a:ext uri="{FF2B5EF4-FFF2-40B4-BE49-F238E27FC236}">
                <a16:creationId xmlns:a16="http://schemas.microsoft.com/office/drawing/2014/main" id="{A74BF023-8781-7C08-F844-59808CDDFB79}"/>
              </a:ext>
            </a:extLst>
          </p:cNvPr>
          <p:cNvSpPr>
            <a:spLocks noGrp="1"/>
          </p:cNvSpPr>
          <p:nvPr>
            <p:ph type="sldNum" sz="quarter" idx="12"/>
          </p:nvPr>
        </p:nvSpPr>
        <p:spPr/>
        <p:txBody>
          <a:bodyPr/>
          <a:lstStyle/>
          <a:p>
            <a:fld id="{637E71A0-9453-6F44-8151-600926039187}" type="slidenum">
              <a:rPr lang="en-US" smtClean="0"/>
              <a:t>15</a:t>
            </a:fld>
            <a:endParaRPr lang="en-US"/>
          </a:p>
        </p:txBody>
      </p:sp>
      <p:sp>
        <p:nvSpPr>
          <p:cNvPr id="3" name="TextBox 2">
            <a:extLst>
              <a:ext uri="{FF2B5EF4-FFF2-40B4-BE49-F238E27FC236}">
                <a16:creationId xmlns:a16="http://schemas.microsoft.com/office/drawing/2014/main" id="{5C8AF126-07B2-1F0F-738B-B70DA666B83F}"/>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158670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EF94-2E2F-F95B-D302-DC1DC6C4DDA3}"/>
              </a:ext>
            </a:extLst>
          </p:cNvPr>
          <p:cNvSpPr>
            <a:spLocks noGrp="1"/>
          </p:cNvSpPr>
          <p:nvPr>
            <p:ph type="title"/>
          </p:nvPr>
        </p:nvSpPr>
        <p:spPr/>
        <p:txBody>
          <a:bodyPr/>
          <a:lstStyle/>
          <a:p>
            <a:r>
              <a:rPr lang="en-US"/>
              <a:t>Evaluation</a:t>
            </a:r>
          </a:p>
        </p:txBody>
      </p:sp>
      <p:sp>
        <p:nvSpPr>
          <p:cNvPr id="4" name="Slide Number Placeholder 3">
            <a:extLst>
              <a:ext uri="{FF2B5EF4-FFF2-40B4-BE49-F238E27FC236}">
                <a16:creationId xmlns:a16="http://schemas.microsoft.com/office/drawing/2014/main" id="{01433731-8375-B400-C5D6-01F14328C058}"/>
              </a:ext>
            </a:extLst>
          </p:cNvPr>
          <p:cNvSpPr>
            <a:spLocks noGrp="1"/>
          </p:cNvSpPr>
          <p:nvPr>
            <p:ph type="sldNum" sz="quarter" idx="12"/>
          </p:nvPr>
        </p:nvSpPr>
        <p:spPr/>
        <p:txBody>
          <a:bodyPr/>
          <a:lstStyle/>
          <a:p>
            <a:fld id="{637E71A0-9453-6F44-8151-600926039187}" type="slidenum">
              <a:rPr lang="en-US" smtClean="0"/>
              <a:t>16</a:t>
            </a:fld>
            <a:endParaRPr lang="en-US"/>
          </a:p>
        </p:txBody>
      </p:sp>
      <p:pic>
        <p:nvPicPr>
          <p:cNvPr id="6" name="Picture 5" descr="A graph with different colored squares&#10;&#10;AI-generated content may be incorrect.">
            <a:extLst>
              <a:ext uri="{FF2B5EF4-FFF2-40B4-BE49-F238E27FC236}">
                <a16:creationId xmlns:a16="http://schemas.microsoft.com/office/drawing/2014/main" id="{B09366ED-8368-D268-AEBE-A9A8538A685D}"/>
              </a:ext>
            </a:extLst>
          </p:cNvPr>
          <p:cNvPicPr>
            <a:picLocks noChangeAspect="1"/>
          </p:cNvPicPr>
          <p:nvPr/>
        </p:nvPicPr>
        <p:blipFill>
          <a:blip r:embed="rId2"/>
          <a:stretch>
            <a:fillRect/>
          </a:stretch>
        </p:blipFill>
        <p:spPr>
          <a:xfrm>
            <a:off x="1501912" y="1429177"/>
            <a:ext cx="9850784" cy="5280688"/>
          </a:xfrm>
          <a:prstGeom prst="rect">
            <a:avLst/>
          </a:prstGeom>
        </p:spPr>
      </p:pic>
    </p:spTree>
    <p:extLst>
      <p:ext uri="{BB962C8B-B14F-4D97-AF65-F5344CB8AC3E}">
        <p14:creationId xmlns:p14="http://schemas.microsoft.com/office/powerpoint/2010/main" val="333606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FB1FF-C519-2377-E07F-03D9B6156F16}"/>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1C0119AE-5F8C-612A-9CDB-3B7AA324DB4D}"/>
              </a:ext>
            </a:extLst>
          </p:cNvPr>
          <p:cNvSpPr/>
          <p:nvPr/>
        </p:nvSpPr>
        <p:spPr>
          <a:xfrm>
            <a:off x="463877" y="454507"/>
            <a:ext cx="12922568"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Image Dissection:</a:t>
            </a:r>
          </a:p>
          <a:p>
            <a:pPr marL="0" indent="0" algn="l">
              <a:lnSpc>
                <a:spcPts val="5550"/>
              </a:lnSpc>
              <a:buNone/>
            </a:pPr>
            <a:r>
              <a:rPr lang="en-US" sz="4450">
                <a:solidFill>
                  <a:srgbClr val="F2F2F3"/>
                </a:solidFill>
                <a:latin typeface="Poppins Light" pitchFamily="34" charset="0"/>
                <a:cs typeface="Poppins Light" pitchFamily="34" charset="-120"/>
              </a:rPr>
              <a:t>	Reducing costs</a:t>
            </a:r>
            <a:endParaRPr lang="en-US" sz="4450"/>
          </a:p>
        </p:txBody>
      </p:sp>
      <p:sp>
        <p:nvSpPr>
          <p:cNvPr id="19" name="Text 15">
            <a:extLst>
              <a:ext uri="{FF2B5EF4-FFF2-40B4-BE49-F238E27FC236}">
                <a16:creationId xmlns:a16="http://schemas.microsoft.com/office/drawing/2014/main" id="{D486B1EC-2B1D-F39E-C262-672648F26076}"/>
              </a:ext>
            </a:extLst>
          </p:cNvPr>
          <p:cNvSpPr/>
          <p:nvPr/>
        </p:nvSpPr>
        <p:spPr>
          <a:xfrm>
            <a:off x="343624" y="6222041"/>
            <a:ext cx="13042821"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Labelers complete 200 annotations per hour.</a:t>
            </a:r>
            <a:endParaRPr lang="en-US" sz="1750"/>
          </a:p>
        </p:txBody>
      </p:sp>
      <p:grpSp>
        <p:nvGrpSpPr>
          <p:cNvPr id="2" name="Group 1">
            <a:extLst>
              <a:ext uri="{FF2B5EF4-FFF2-40B4-BE49-F238E27FC236}">
                <a16:creationId xmlns:a16="http://schemas.microsoft.com/office/drawing/2014/main" id="{7FD7A840-527E-FF3A-2E08-205692286548}"/>
              </a:ext>
            </a:extLst>
          </p:cNvPr>
          <p:cNvGrpSpPr/>
          <p:nvPr/>
        </p:nvGrpSpPr>
        <p:grpSpPr>
          <a:xfrm>
            <a:off x="4373090" y="2585389"/>
            <a:ext cx="3665493" cy="510302"/>
            <a:chOff x="374243" y="2254443"/>
            <a:chExt cx="3665493" cy="510302"/>
          </a:xfrm>
        </p:grpSpPr>
        <p:sp>
          <p:nvSpPr>
            <p:cNvPr id="3" name="Shape 2">
              <a:extLst>
                <a:ext uri="{FF2B5EF4-FFF2-40B4-BE49-F238E27FC236}">
                  <a16:creationId xmlns:a16="http://schemas.microsoft.com/office/drawing/2014/main" id="{3F2D1070-3311-1665-729E-4356779FDAAF}"/>
                </a:ext>
              </a:extLst>
            </p:cNvPr>
            <p:cNvSpPr/>
            <p:nvPr/>
          </p:nvSpPr>
          <p:spPr>
            <a:xfrm>
              <a:off x="374243" y="225444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1</a:t>
              </a:r>
            </a:p>
          </p:txBody>
        </p:sp>
        <p:sp>
          <p:nvSpPr>
            <p:cNvPr id="20" name="Text 3">
              <a:extLst>
                <a:ext uri="{FF2B5EF4-FFF2-40B4-BE49-F238E27FC236}">
                  <a16:creationId xmlns:a16="http://schemas.microsoft.com/office/drawing/2014/main" id="{BE84CBD9-6C01-040A-DF87-1FE776B00A2A}"/>
                </a:ext>
              </a:extLst>
            </p:cNvPr>
            <p:cNvSpPr/>
            <p:nvPr/>
          </p:nvSpPr>
          <p:spPr>
            <a:xfrm>
              <a:off x="1122943" y="2332429"/>
              <a:ext cx="291679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Image size</a:t>
              </a:r>
              <a:endParaRPr lang="en-US" sz="2200"/>
            </a:p>
          </p:txBody>
        </p:sp>
      </p:grpSp>
      <p:grpSp>
        <p:nvGrpSpPr>
          <p:cNvPr id="22" name="Group 21">
            <a:extLst>
              <a:ext uri="{FF2B5EF4-FFF2-40B4-BE49-F238E27FC236}">
                <a16:creationId xmlns:a16="http://schemas.microsoft.com/office/drawing/2014/main" id="{A49F9F19-5A41-4E8B-C67F-85E431E1EE5D}"/>
              </a:ext>
            </a:extLst>
          </p:cNvPr>
          <p:cNvGrpSpPr/>
          <p:nvPr/>
        </p:nvGrpSpPr>
        <p:grpSpPr>
          <a:xfrm>
            <a:off x="4373090" y="3596771"/>
            <a:ext cx="3665493" cy="510302"/>
            <a:chOff x="374243" y="2254443"/>
            <a:chExt cx="3665493" cy="510302"/>
          </a:xfrm>
        </p:grpSpPr>
        <p:sp>
          <p:nvSpPr>
            <p:cNvPr id="23" name="Shape 2">
              <a:extLst>
                <a:ext uri="{FF2B5EF4-FFF2-40B4-BE49-F238E27FC236}">
                  <a16:creationId xmlns:a16="http://schemas.microsoft.com/office/drawing/2014/main" id="{6657AA8C-63E7-247F-AE92-D215BFBD1F0B}"/>
                </a:ext>
              </a:extLst>
            </p:cNvPr>
            <p:cNvSpPr/>
            <p:nvPr/>
          </p:nvSpPr>
          <p:spPr>
            <a:xfrm>
              <a:off x="374243" y="225444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2</a:t>
              </a:r>
            </a:p>
          </p:txBody>
        </p:sp>
        <p:sp>
          <p:nvSpPr>
            <p:cNvPr id="24" name="Text 3">
              <a:extLst>
                <a:ext uri="{FF2B5EF4-FFF2-40B4-BE49-F238E27FC236}">
                  <a16:creationId xmlns:a16="http://schemas.microsoft.com/office/drawing/2014/main" id="{D2AB5DCE-7716-A2CD-3981-0A17492C9527}"/>
                </a:ext>
              </a:extLst>
            </p:cNvPr>
            <p:cNvSpPr/>
            <p:nvPr/>
          </p:nvSpPr>
          <p:spPr>
            <a:xfrm>
              <a:off x="1122943" y="2332429"/>
              <a:ext cx="291679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Satellite resolution</a:t>
              </a:r>
              <a:endParaRPr lang="en-US" sz="2200"/>
            </a:p>
          </p:txBody>
        </p:sp>
      </p:grpSp>
      <p:grpSp>
        <p:nvGrpSpPr>
          <p:cNvPr id="25" name="Group 24">
            <a:extLst>
              <a:ext uri="{FF2B5EF4-FFF2-40B4-BE49-F238E27FC236}">
                <a16:creationId xmlns:a16="http://schemas.microsoft.com/office/drawing/2014/main" id="{BFD5374E-9847-6A0B-4469-DD488E4C772C}"/>
              </a:ext>
            </a:extLst>
          </p:cNvPr>
          <p:cNvGrpSpPr/>
          <p:nvPr/>
        </p:nvGrpSpPr>
        <p:grpSpPr>
          <a:xfrm>
            <a:off x="4373090" y="4594298"/>
            <a:ext cx="3665493" cy="510302"/>
            <a:chOff x="374243" y="2254443"/>
            <a:chExt cx="3665493" cy="510302"/>
          </a:xfrm>
        </p:grpSpPr>
        <p:sp>
          <p:nvSpPr>
            <p:cNvPr id="26" name="Shape 2">
              <a:extLst>
                <a:ext uri="{FF2B5EF4-FFF2-40B4-BE49-F238E27FC236}">
                  <a16:creationId xmlns:a16="http://schemas.microsoft.com/office/drawing/2014/main" id="{9194702B-2CBE-F481-6DDB-67C5F8081BD1}"/>
                </a:ext>
              </a:extLst>
            </p:cNvPr>
            <p:cNvSpPr/>
            <p:nvPr/>
          </p:nvSpPr>
          <p:spPr>
            <a:xfrm>
              <a:off x="374243" y="225444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3</a:t>
              </a:r>
            </a:p>
          </p:txBody>
        </p:sp>
        <p:sp>
          <p:nvSpPr>
            <p:cNvPr id="27" name="Text 3">
              <a:extLst>
                <a:ext uri="{FF2B5EF4-FFF2-40B4-BE49-F238E27FC236}">
                  <a16:creationId xmlns:a16="http://schemas.microsoft.com/office/drawing/2014/main" id="{828612CD-C1CF-DC50-A8D6-383C29E71E3F}"/>
                </a:ext>
              </a:extLst>
            </p:cNvPr>
            <p:cNvSpPr/>
            <p:nvPr/>
          </p:nvSpPr>
          <p:spPr>
            <a:xfrm>
              <a:off x="1122943" y="2332429"/>
              <a:ext cx="291679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Object dimensions</a:t>
              </a:r>
              <a:endParaRPr lang="en-US" sz="2200"/>
            </a:p>
          </p:txBody>
        </p:sp>
      </p:grpSp>
      <p:sp>
        <p:nvSpPr>
          <p:cNvPr id="30" name="TextBox 29">
            <a:extLst>
              <a:ext uri="{FF2B5EF4-FFF2-40B4-BE49-F238E27FC236}">
                <a16:creationId xmlns:a16="http://schemas.microsoft.com/office/drawing/2014/main" id="{014E9A9C-419F-906C-B732-792FD27D86A0}"/>
              </a:ext>
            </a:extLst>
          </p:cNvPr>
          <p:cNvSpPr txBox="1"/>
          <p:nvPr/>
        </p:nvSpPr>
        <p:spPr>
          <a:xfrm>
            <a:off x="3008440" y="3077594"/>
            <a:ext cx="505267" cy="1477328"/>
          </a:xfrm>
          <a:prstGeom prst="rect">
            <a:avLst/>
          </a:prstGeom>
          <a:noFill/>
        </p:spPr>
        <p:txBody>
          <a:bodyPr wrap="none" rtlCol="0">
            <a:spAutoFit/>
          </a:bodyPr>
          <a:lstStyle/>
          <a:p>
            <a:r>
              <a:rPr lang="en-US" sz="9000" i="1">
                <a:latin typeface="Times New Roman" panose="02020603050405020304" pitchFamily="18" charset="0"/>
                <a:cs typeface="Times New Roman" panose="02020603050405020304" pitchFamily="18" charset="0"/>
              </a:rPr>
              <a:t>f</a:t>
            </a:r>
            <a:endParaRPr lang="en-US" sz="9000"/>
          </a:p>
        </p:txBody>
      </p:sp>
      <p:sp>
        <p:nvSpPr>
          <p:cNvPr id="31" name="Double Bracket 30">
            <a:extLst>
              <a:ext uri="{FF2B5EF4-FFF2-40B4-BE49-F238E27FC236}">
                <a16:creationId xmlns:a16="http://schemas.microsoft.com/office/drawing/2014/main" id="{BBB434DB-6AD1-0CAA-7B5E-F792D9833FAF}"/>
              </a:ext>
            </a:extLst>
          </p:cNvPr>
          <p:cNvSpPr/>
          <p:nvPr/>
        </p:nvSpPr>
        <p:spPr>
          <a:xfrm>
            <a:off x="3885539" y="2189446"/>
            <a:ext cx="4420921" cy="3477491"/>
          </a:xfrm>
          <a:prstGeom prst="bracketPair">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Slide Number Placeholder 33">
            <a:extLst>
              <a:ext uri="{FF2B5EF4-FFF2-40B4-BE49-F238E27FC236}">
                <a16:creationId xmlns:a16="http://schemas.microsoft.com/office/drawing/2014/main" id="{416933D2-6B93-54AF-7D68-D323F042DB21}"/>
              </a:ext>
            </a:extLst>
          </p:cNvPr>
          <p:cNvSpPr>
            <a:spLocks noGrp="1"/>
          </p:cNvSpPr>
          <p:nvPr>
            <p:ph type="sldNum" sz="quarter" idx="12"/>
          </p:nvPr>
        </p:nvSpPr>
        <p:spPr/>
        <p:txBody>
          <a:bodyPr/>
          <a:lstStyle/>
          <a:p>
            <a:fld id="{637E71A0-9453-6F44-8151-600926039187}" type="slidenum">
              <a:rPr lang="en-US" smtClean="0"/>
              <a:t>17</a:t>
            </a:fld>
            <a:endParaRPr lang="en-US"/>
          </a:p>
        </p:txBody>
      </p:sp>
      <p:sp>
        <p:nvSpPr>
          <p:cNvPr id="5" name="TextBox 4">
            <a:extLst>
              <a:ext uri="{FF2B5EF4-FFF2-40B4-BE49-F238E27FC236}">
                <a16:creationId xmlns:a16="http://schemas.microsoft.com/office/drawing/2014/main" id="{03A7F8F1-ACB0-564A-B961-546A3A9C77D5}"/>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363875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7A422-B821-07D3-F3B6-E58D74DE850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6D04C1-6B82-0F85-6F20-0C319720546B}"/>
              </a:ext>
            </a:extLst>
          </p:cNvPr>
          <p:cNvSpPr>
            <a:spLocks noGrp="1"/>
          </p:cNvSpPr>
          <p:nvPr>
            <p:ph type="sldNum" sz="quarter" idx="12"/>
          </p:nvPr>
        </p:nvSpPr>
        <p:spPr/>
        <p:txBody>
          <a:bodyPr/>
          <a:lstStyle/>
          <a:p>
            <a:fld id="{637E71A0-9453-6F44-8151-600926039187}" type="slidenum">
              <a:rPr lang="en-US" smtClean="0"/>
              <a:t>18</a:t>
            </a:fld>
            <a:endParaRPr lang="en-US"/>
          </a:p>
        </p:txBody>
      </p:sp>
      <p:sp>
        <p:nvSpPr>
          <p:cNvPr id="5" name="TextBox 4">
            <a:extLst>
              <a:ext uri="{FF2B5EF4-FFF2-40B4-BE49-F238E27FC236}">
                <a16:creationId xmlns:a16="http://schemas.microsoft.com/office/drawing/2014/main" id="{083258E0-7DB0-E3C6-BC8A-92BF823070B1}"/>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10" name="Picture 9" descr="A collage of images of buildings and roads&#10;&#10;AI-generated content may be incorrect.">
            <a:extLst>
              <a:ext uri="{FF2B5EF4-FFF2-40B4-BE49-F238E27FC236}">
                <a16:creationId xmlns:a16="http://schemas.microsoft.com/office/drawing/2014/main" id="{18C97B43-B05E-F686-2A8F-92B0823EEC4D}"/>
              </a:ext>
            </a:extLst>
          </p:cNvPr>
          <p:cNvPicPr>
            <a:picLocks noChangeAspect="1"/>
          </p:cNvPicPr>
          <p:nvPr/>
        </p:nvPicPr>
        <p:blipFill>
          <a:blip r:embed="rId3"/>
          <a:stretch>
            <a:fillRect/>
          </a:stretch>
        </p:blipFill>
        <p:spPr>
          <a:xfrm>
            <a:off x="596816" y="379180"/>
            <a:ext cx="6022084" cy="6159731"/>
          </a:xfrm>
          <a:prstGeom prst="rect">
            <a:avLst/>
          </a:prstGeom>
        </p:spPr>
      </p:pic>
      <p:pic>
        <p:nvPicPr>
          <p:cNvPr id="8" name="Picture 7" descr="A screenshot of a map&#10;&#10;AI-generated content may be incorrect.">
            <a:extLst>
              <a:ext uri="{FF2B5EF4-FFF2-40B4-BE49-F238E27FC236}">
                <a16:creationId xmlns:a16="http://schemas.microsoft.com/office/drawing/2014/main" id="{63319C7D-304A-DE42-FFF0-87BB47B67502}"/>
              </a:ext>
            </a:extLst>
          </p:cNvPr>
          <p:cNvPicPr>
            <a:picLocks noChangeAspect="1"/>
          </p:cNvPicPr>
          <p:nvPr/>
        </p:nvPicPr>
        <p:blipFill>
          <a:blip r:embed="rId4"/>
          <a:stretch>
            <a:fillRect/>
          </a:stretch>
        </p:blipFill>
        <p:spPr>
          <a:xfrm>
            <a:off x="6096000" y="759962"/>
            <a:ext cx="5281305" cy="5398165"/>
          </a:xfrm>
          <a:prstGeom prst="rect">
            <a:avLst/>
          </a:prstGeom>
        </p:spPr>
      </p:pic>
      <p:pic>
        <p:nvPicPr>
          <p:cNvPr id="11" name="Picture 10">
            <a:extLst>
              <a:ext uri="{FF2B5EF4-FFF2-40B4-BE49-F238E27FC236}">
                <a16:creationId xmlns:a16="http://schemas.microsoft.com/office/drawing/2014/main" id="{1FABCFCD-CF99-F690-61D2-600950EFC04B}"/>
              </a:ext>
            </a:extLst>
          </p:cNvPr>
          <p:cNvPicPr>
            <a:picLocks noChangeAspect="1"/>
          </p:cNvPicPr>
          <p:nvPr/>
        </p:nvPicPr>
        <p:blipFill>
          <a:blip r:embed="rId5"/>
          <a:stretch>
            <a:fillRect/>
          </a:stretch>
        </p:blipFill>
        <p:spPr>
          <a:xfrm>
            <a:off x="1649631" y="1422099"/>
            <a:ext cx="4898981" cy="4073889"/>
          </a:xfrm>
          <a:prstGeom prst="rect">
            <a:avLst/>
          </a:prstGeom>
        </p:spPr>
      </p:pic>
      <p:cxnSp>
        <p:nvCxnSpPr>
          <p:cNvPr id="13" name="Straight Connector 12">
            <a:extLst>
              <a:ext uri="{FF2B5EF4-FFF2-40B4-BE49-F238E27FC236}">
                <a16:creationId xmlns:a16="http://schemas.microsoft.com/office/drawing/2014/main" id="{F17A6B59-D8FA-DFB3-FC56-CDF84D0F66D3}"/>
              </a:ext>
            </a:extLst>
          </p:cNvPr>
          <p:cNvCxnSpPr/>
          <p:nvPr/>
        </p:nvCxnSpPr>
        <p:spPr>
          <a:xfrm>
            <a:off x="5576047" y="2133600"/>
            <a:ext cx="1586753" cy="89647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0E15B8AE-35BA-2E75-D3BE-79CF61CF3E2C}"/>
              </a:ext>
            </a:extLst>
          </p:cNvPr>
          <p:cNvCxnSpPr/>
          <p:nvPr/>
        </p:nvCxnSpPr>
        <p:spPr>
          <a:xfrm flipV="1">
            <a:off x="5540188" y="4025153"/>
            <a:ext cx="1640541" cy="88750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8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06C9-7E7A-5C65-D2CD-3D9068F8346B}"/>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4C0425FC-469A-0ED1-61A2-4F62A98DDB31}"/>
              </a:ext>
            </a:extLst>
          </p:cNvPr>
          <p:cNvSpPr/>
          <p:nvPr/>
        </p:nvSpPr>
        <p:spPr>
          <a:xfrm>
            <a:off x="343624" y="475490"/>
            <a:ext cx="12922568"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a:ea typeface="Poppins Light" pitchFamily="34" charset="-122"/>
                <a:cs typeface="Poppins Light"/>
              </a:rPr>
              <a:t>Labeling Interface</a:t>
            </a:r>
            <a:endParaRPr lang="en-US" sz="4450">
              <a:latin typeface="Poppins Light"/>
              <a:cs typeface="Poppins Light"/>
            </a:endParaRPr>
          </a:p>
        </p:txBody>
      </p:sp>
      <p:sp>
        <p:nvSpPr>
          <p:cNvPr id="5" name="Shape 1">
            <a:extLst>
              <a:ext uri="{FF2B5EF4-FFF2-40B4-BE49-F238E27FC236}">
                <a16:creationId xmlns:a16="http://schemas.microsoft.com/office/drawing/2014/main" id="{4DB0D9BF-A088-479C-C2E0-03ED2E6A5EEB}"/>
              </a:ext>
            </a:extLst>
          </p:cNvPr>
          <p:cNvSpPr/>
          <p:nvPr/>
        </p:nvSpPr>
        <p:spPr>
          <a:xfrm>
            <a:off x="343624" y="1637897"/>
            <a:ext cx="2173724" cy="1306949"/>
          </a:xfrm>
          <a:prstGeom prst="roundRect">
            <a:avLst>
              <a:gd name="adj" fmla="val 7289"/>
            </a:avLst>
          </a:prstGeom>
          <a:solidFill>
            <a:srgbClr val="3D3D42"/>
          </a:solidFill>
          <a:ln w="7620">
            <a:solidFill>
              <a:srgbClr val="56565B"/>
            </a:solidFill>
            <a:prstDash val="solid"/>
          </a:ln>
        </p:spPr>
        <p:txBody>
          <a:bodyPr/>
          <a:lstStyle/>
          <a:p>
            <a:endParaRPr lang="en-US"/>
          </a:p>
        </p:txBody>
      </p:sp>
      <p:sp>
        <p:nvSpPr>
          <p:cNvPr id="6" name="Text 2">
            <a:extLst>
              <a:ext uri="{FF2B5EF4-FFF2-40B4-BE49-F238E27FC236}">
                <a16:creationId xmlns:a16="http://schemas.microsoft.com/office/drawing/2014/main" id="{D2328980-57AD-DFAF-B138-476B143FCFC6}"/>
              </a:ext>
            </a:extLst>
          </p:cNvPr>
          <p:cNvSpPr/>
          <p:nvPr/>
        </p:nvSpPr>
        <p:spPr>
          <a:xfrm>
            <a:off x="1271001" y="2092002"/>
            <a:ext cx="318968" cy="398621"/>
          </a:xfrm>
          <a:prstGeom prst="rect">
            <a:avLst/>
          </a:prstGeom>
          <a:noFill/>
          <a:ln/>
        </p:spPr>
        <p:txBody>
          <a:bodyPr wrap="none" lIns="0" tIns="0" rIns="0" bIns="0" rtlCol="0" anchor="t"/>
          <a:lstStyle/>
          <a:p>
            <a:pPr marL="0" indent="0" algn="ctr">
              <a:lnSpc>
                <a:spcPts val="4000"/>
              </a:lnSpc>
              <a:buNone/>
            </a:pPr>
            <a:r>
              <a:rPr lang="en-US" sz="2500">
                <a:solidFill>
                  <a:srgbClr val="E5E0DF"/>
                </a:solidFill>
                <a:latin typeface="Poppins Light" pitchFamily="34" charset="0"/>
                <a:ea typeface="Poppins Light" pitchFamily="34" charset="-122"/>
                <a:cs typeface="Poppins Light" pitchFamily="34" charset="-120"/>
              </a:rPr>
              <a:t>1</a:t>
            </a:r>
            <a:endParaRPr lang="en-US" sz="2500"/>
          </a:p>
        </p:txBody>
      </p:sp>
      <p:sp>
        <p:nvSpPr>
          <p:cNvPr id="7" name="Text 3">
            <a:extLst>
              <a:ext uri="{FF2B5EF4-FFF2-40B4-BE49-F238E27FC236}">
                <a16:creationId xmlns:a16="http://schemas.microsoft.com/office/drawing/2014/main" id="{4F0E085C-996E-9940-EC9F-0DEEE94DA1DB}"/>
              </a:ext>
            </a:extLst>
          </p:cNvPr>
          <p:cNvSpPr/>
          <p:nvPr/>
        </p:nvSpPr>
        <p:spPr>
          <a:xfrm>
            <a:off x="2744162" y="1864711"/>
            <a:ext cx="2296478"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Annotation tools</a:t>
            </a:r>
            <a:endParaRPr lang="en-US" sz="2200"/>
          </a:p>
        </p:txBody>
      </p:sp>
      <p:sp>
        <p:nvSpPr>
          <p:cNvPr id="8" name="Text 4">
            <a:extLst>
              <a:ext uri="{FF2B5EF4-FFF2-40B4-BE49-F238E27FC236}">
                <a16:creationId xmlns:a16="http://schemas.microsoft.com/office/drawing/2014/main" id="{A1ABB266-A06C-4030-556C-7F9796DEBA09}"/>
              </a:ext>
            </a:extLst>
          </p:cNvPr>
          <p:cNvSpPr/>
          <p:nvPr/>
        </p:nvSpPr>
        <p:spPr>
          <a:xfrm>
            <a:off x="2744161" y="2355130"/>
            <a:ext cx="4766981"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Useful features to enhance labeler performance</a:t>
            </a:r>
            <a:endParaRPr lang="en-US" sz="1750"/>
          </a:p>
        </p:txBody>
      </p:sp>
      <p:sp>
        <p:nvSpPr>
          <p:cNvPr id="9" name="Shape 5">
            <a:extLst>
              <a:ext uri="{FF2B5EF4-FFF2-40B4-BE49-F238E27FC236}">
                <a16:creationId xmlns:a16="http://schemas.microsoft.com/office/drawing/2014/main" id="{848DF1F4-2E6F-A319-6BCE-823A126FBB61}"/>
              </a:ext>
            </a:extLst>
          </p:cNvPr>
          <p:cNvSpPr/>
          <p:nvPr/>
        </p:nvSpPr>
        <p:spPr>
          <a:xfrm>
            <a:off x="2630695" y="2929606"/>
            <a:ext cx="10642402" cy="15240"/>
          </a:xfrm>
          <a:prstGeom prst="roundRect">
            <a:avLst>
              <a:gd name="adj" fmla="val 625116"/>
            </a:avLst>
          </a:prstGeom>
          <a:solidFill>
            <a:srgbClr val="56565B"/>
          </a:solidFill>
          <a:ln/>
        </p:spPr>
        <p:txBody>
          <a:bodyPr/>
          <a:lstStyle/>
          <a:p>
            <a:endParaRPr lang="en-US"/>
          </a:p>
        </p:txBody>
      </p:sp>
      <p:sp>
        <p:nvSpPr>
          <p:cNvPr id="10" name="Shape 6">
            <a:extLst>
              <a:ext uri="{FF2B5EF4-FFF2-40B4-BE49-F238E27FC236}">
                <a16:creationId xmlns:a16="http://schemas.microsoft.com/office/drawing/2014/main" id="{A81737C7-2950-E8E2-AAF9-50A53B4DDAA5}"/>
              </a:ext>
            </a:extLst>
          </p:cNvPr>
          <p:cNvSpPr/>
          <p:nvPr/>
        </p:nvSpPr>
        <p:spPr>
          <a:xfrm>
            <a:off x="343624" y="3058194"/>
            <a:ext cx="4347567" cy="1306949"/>
          </a:xfrm>
          <a:prstGeom prst="roundRect">
            <a:avLst>
              <a:gd name="adj" fmla="val 7289"/>
            </a:avLst>
          </a:prstGeom>
          <a:solidFill>
            <a:srgbClr val="3D3D42"/>
          </a:solidFill>
          <a:ln w="7620">
            <a:solidFill>
              <a:srgbClr val="56565B"/>
            </a:solidFill>
            <a:prstDash val="solid"/>
          </a:ln>
        </p:spPr>
        <p:txBody>
          <a:bodyPr/>
          <a:lstStyle/>
          <a:p>
            <a:endParaRPr lang="en-US"/>
          </a:p>
        </p:txBody>
      </p:sp>
      <p:sp>
        <p:nvSpPr>
          <p:cNvPr id="11" name="Text 7">
            <a:extLst>
              <a:ext uri="{FF2B5EF4-FFF2-40B4-BE49-F238E27FC236}">
                <a16:creationId xmlns:a16="http://schemas.microsoft.com/office/drawing/2014/main" id="{70905BC5-3CB4-4414-F609-4116477A87C3}"/>
              </a:ext>
            </a:extLst>
          </p:cNvPr>
          <p:cNvSpPr/>
          <p:nvPr/>
        </p:nvSpPr>
        <p:spPr>
          <a:xfrm>
            <a:off x="2357923" y="3512298"/>
            <a:ext cx="318968" cy="398621"/>
          </a:xfrm>
          <a:prstGeom prst="rect">
            <a:avLst/>
          </a:prstGeom>
          <a:noFill/>
          <a:ln/>
        </p:spPr>
        <p:txBody>
          <a:bodyPr wrap="none" lIns="0" tIns="0" rIns="0" bIns="0" rtlCol="0" anchor="t"/>
          <a:lstStyle/>
          <a:p>
            <a:pPr marL="0" indent="0" algn="ctr">
              <a:lnSpc>
                <a:spcPts val="4000"/>
              </a:lnSpc>
              <a:buNone/>
            </a:pPr>
            <a:r>
              <a:rPr lang="en-US" sz="2500">
                <a:solidFill>
                  <a:srgbClr val="E5E0DF"/>
                </a:solidFill>
                <a:latin typeface="Poppins Light" pitchFamily="34" charset="0"/>
                <a:ea typeface="Poppins Light" pitchFamily="34" charset="-122"/>
                <a:cs typeface="Poppins Light" pitchFamily="34" charset="-120"/>
              </a:rPr>
              <a:t>2</a:t>
            </a:r>
            <a:endParaRPr lang="en-US" sz="2500"/>
          </a:p>
        </p:txBody>
      </p:sp>
      <p:sp>
        <p:nvSpPr>
          <p:cNvPr id="12" name="Text 8">
            <a:extLst>
              <a:ext uri="{FF2B5EF4-FFF2-40B4-BE49-F238E27FC236}">
                <a16:creationId xmlns:a16="http://schemas.microsoft.com/office/drawing/2014/main" id="{82059BAC-F3EB-BD6A-F0D8-1C365F8820E0}"/>
              </a:ext>
            </a:extLst>
          </p:cNvPr>
          <p:cNvSpPr/>
          <p:nvPr/>
        </p:nvSpPr>
        <p:spPr>
          <a:xfrm>
            <a:off x="4918005" y="3285008"/>
            <a:ext cx="3953852"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Custom Made Labeling Tool</a:t>
            </a:r>
            <a:endParaRPr lang="en-US" sz="2200"/>
          </a:p>
        </p:txBody>
      </p:sp>
      <p:sp>
        <p:nvSpPr>
          <p:cNvPr id="13" name="Text 9">
            <a:extLst>
              <a:ext uri="{FF2B5EF4-FFF2-40B4-BE49-F238E27FC236}">
                <a16:creationId xmlns:a16="http://schemas.microsoft.com/office/drawing/2014/main" id="{C018BFCB-4F68-328A-D2C2-F58896CF588A}"/>
              </a:ext>
            </a:extLst>
          </p:cNvPr>
          <p:cNvSpPr/>
          <p:nvPr/>
        </p:nvSpPr>
        <p:spPr>
          <a:xfrm>
            <a:off x="4918004" y="3775426"/>
            <a:ext cx="5488739"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Enables flexible development and eliminates restrictions  </a:t>
            </a:r>
            <a:endParaRPr lang="en-US" sz="1750"/>
          </a:p>
        </p:txBody>
      </p:sp>
      <p:sp>
        <p:nvSpPr>
          <p:cNvPr id="14" name="Shape 10">
            <a:extLst>
              <a:ext uri="{FF2B5EF4-FFF2-40B4-BE49-F238E27FC236}">
                <a16:creationId xmlns:a16="http://schemas.microsoft.com/office/drawing/2014/main" id="{3F844F50-2ECD-4A9D-A69D-52F4AC848160}"/>
              </a:ext>
            </a:extLst>
          </p:cNvPr>
          <p:cNvSpPr/>
          <p:nvPr/>
        </p:nvSpPr>
        <p:spPr>
          <a:xfrm>
            <a:off x="4804538" y="4349903"/>
            <a:ext cx="8468558" cy="15240"/>
          </a:xfrm>
          <a:prstGeom prst="roundRect">
            <a:avLst>
              <a:gd name="adj" fmla="val 625116"/>
            </a:avLst>
          </a:prstGeom>
          <a:solidFill>
            <a:srgbClr val="56565B"/>
          </a:solidFill>
          <a:ln/>
        </p:spPr>
        <p:txBody>
          <a:bodyPr/>
          <a:lstStyle/>
          <a:p>
            <a:endParaRPr lang="en-US"/>
          </a:p>
        </p:txBody>
      </p:sp>
      <p:sp>
        <p:nvSpPr>
          <p:cNvPr id="15" name="Shape 11">
            <a:extLst>
              <a:ext uri="{FF2B5EF4-FFF2-40B4-BE49-F238E27FC236}">
                <a16:creationId xmlns:a16="http://schemas.microsoft.com/office/drawing/2014/main" id="{F8FDC334-AAD8-FFA7-71DA-AEE34FC030DF}"/>
              </a:ext>
            </a:extLst>
          </p:cNvPr>
          <p:cNvSpPr/>
          <p:nvPr/>
        </p:nvSpPr>
        <p:spPr>
          <a:xfrm>
            <a:off x="343624" y="4478490"/>
            <a:ext cx="6521410" cy="1306949"/>
          </a:xfrm>
          <a:prstGeom prst="roundRect">
            <a:avLst>
              <a:gd name="adj" fmla="val 7289"/>
            </a:avLst>
          </a:prstGeom>
          <a:solidFill>
            <a:srgbClr val="3D3D42"/>
          </a:solidFill>
          <a:ln w="7620">
            <a:solidFill>
              <a:srgbClr val="56565B"/>
            </a:solidFill>
            <a:prstDash val="solid"/>
          </a:ln>
        </p:spPr>
        <p:txBody>
          <a:bodyPr/>
          <a:lstStyle/>
          <a:p>
            <a:endParaRPr lang="en-US"/>
          </a:p>
        </p:txBody>
      </p:sp>
      <p:sp>
        <p:nvSpPr>
          <p:cNvPr id="16" name="Text 12">
            <a:extLst>
              <a:ext uri="{FF2B5EF4-FFF2-40B4-BE49-F238E27FC236}">
                <a16:creationId xmlns:a16="http://schemas.microsoft.com/office/drawing/2014/main" id="{1C6251AF-5383-362F-17C3-A244DCEF70F5}"/>
              </a:ext>
            </a:extLst>
          </p:cNvPr>
          <p:cNvSpPr/>
          <p:nvPr/>
        </p:nvSpPr>
        <p:spPr>
          <a:xfrm>
            <a:off x="3444845" y="4932595"/>
            <a:ext cx="318968" cy="398621"/>
          </a:xfrm>
          <a:prstGeom prst="rect">
            <a:avLst/>
          </a:prstGeom>
          <a:noFill/>
          <a:ln/>
        </p:spPr>
        <p:txBody>
          <a:bodyPr wrap="none" lIns="0" tIns="0" rIns="0" bIns="0" rtlCol="0" anchor="t"/>
          <a:lstStyle/>
          <a:p>
            <a:pPr marL="0" indent="0" algn="ctr">
              <a:lnSpc>
                <a:spcPts val="4000"/>
              </a:lnSpc>
              <a:buNone/>
            </a:pPr>
            <a:r>
              <a:rPr lang="en-US" sz="2500">
                <a:solidFill>
                  <a:srgbClr val="E5E0DF"/>
                </a:solidFill>
                <a:latin typeface="Poppins Light" pitchFamily="34" charset="0"/>
                <a:ea typeface="Poppins Light" pitchFamily="34" charset="-122"/>
                <a:cs typeface="Poppins Light" pitchFamily="34" charset="-120"/>
              </a:rPr>
              <a:t>3</a:t>
            </a:r>
            <a:endParaRPr lang="en-US" sz="2500"/>
          </a:p>
        </p:txBody>
      </p:sp>
      <p:sp>
        <p:nvSpPr>
          <p:cNvPr id="17" name="Text 13">
            <a:extLst>
              <a:ext uri="{FF2B5EF4-FFF2-40B4-BE49-F238E27FC236}">
                <a16:creationId xmlns:a16="http://schemas.microsoft.com/office/drawing/2014/main" id="{9DFBA886-8716-9DF4-EEB3-D2463251110B}"/>
              </a:ext>
            </a:extLst>
          </p:cNvPr>
          <p:cNvSpPr/>
          <p:nvPr/>
        </p:nvSpPr>
        <p:spPr>
          <a:xfrm>
            <a:off x="7091848" y="4705304"/>
            <a:ext cx="2272665"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User-friendly</a:t>
            </a:r>
            <a:endParaRPr lang="en-US" sz="2200"/>
          </a:p>
        </p:txBody>
      </p:sp>
      <p:sp>
        <p:nvSpPr>
          <p:cNvPr id="18" name="Text 14">
            <a:extLst>
              <a:ext uri="{FF2B5EF4-FFF2-40B4-BE49-F238E27FC236}">
                <a16:creationId xmlns:a16="http://schemas.microsoft.com/office/drawing/2014/main" id="{956535E4-DD41-D21D-4A18-66D16D135F9A}"/>
              </a:ext>
            </a:extLst>
          </p:cNvPr>
          <p:cNvSpPr/>
          <p:nvPr/>
        </p:nvSpPr>
        <p:spPr>
          <a:xfrm>
            <a:off x="7091848" y="5195723"/>
            <a:ext cx="3989809"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Fast, accurate labeling and step-by-step</a:t>
            </a:r>
          </a:p>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tool overview</a:t>
            </a:r>
            <a:endParaRPr lang="en-US" sz="1750"/>
          </a:p>
        </p:txBody>
      </p:sp>
      <p:sp>
        <p:nvSpPr>
          <p:cNvPr id="3" name="Slide Number Placeholder 2">
            <a:extLst>
              <a:ext uri="{FF2B5EF4-FFF2-40B4-BE49-F238E27FC236}">
                <a16:creationId xmlns:a16="http://schemas.microsoft.com/office/drawing/2014/main" id="{79EF2DDF-C332-2A91-638A-B0B388993469}"/>
              </a:ext>
            </a:extLst>
          </p:cNvPr>
          <p:cNvSpPr>
            <a:spLocks noGrp="1"/>
          </p:cNvSpPr>
          <p:nvPr>
            <p:ph type="sldNum" sz="quarter" idx="12"/>
          </p:nvPr>
        </p:nvSpPr>
        <p:spPr/>
        <p:txBody>
          <a:bodyPr/>
          <a:lstStyle/>
          <a:p>
            <a:fld id="{637E71A0-9453-6F44-8151-600926039187}" type="slidenum">
              <a:rPr lang="en-US" smtClean="0"/>
              <a:t>19</a:t>
            </a:fld>
            <a:endParaRPr lang="en-US"/>
          </a:p>
        </p:txBody>
      </p:sp>
      <p:sp>
        <p:nvSpPr>
          <p:cNvPr id="20" name="TextBox 19">
            <a:extLst>
              <a:ext uri="{FF2B5EF4-FFF2-40B4-BE49-F238E27FC236}">
                <a16:creationId xmlns:a16="http://schemas.microsoft.com/office/drawing/2014/main" id="{7107C559-256A-8E62-6A9D-24EDA9ACB348}"/>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388031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76FB79B-2AEC-AC98-04FD-69C62AC619C2}"/>
              </a:ext>
            </a:extLst>
          </p:cNvPr>
          <p:cNvSpPr>
            <a:spLocks noGrp="1"/>
          </p:cNvSpPr>
          <p:nvPr>
            <p:ph type="sldNum" sz="quarter" idx="12"/>
          </p:nvPr>
        </p:nvSpPr>
        <p:spPr/>
        <p:txBody>
          <a:bodyPr/>
          <a:lstStyle/>
          <a:p>
            <a:fld id="{637E71A0-9453-6F44-8151-600926039187}" type="slidenum">
              <a:rPr lang="en-US" smtClean="0"/>
              <a:t>2</a:t>
            </a:fld>
            <a:endParaRPr lang="en-US"/>
          </a:p>
        </p:txBody>
      </p:sp>
      <p:sp>
        <p:nvSpPr>
          <p:cNvPr id="2" name="TextBox 1">
            <a:extLst>
              <a:ext uri="{FF2B5EF4-FFF2-40B4-BE49-F238E27FC236}">
                <a16:creationId xmlns:a16="http://schemas.microsoft.com/office/drawing/2014/main" id="{18479725-1C91-3467-15DF-3B3DC472CB8F}"/>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
        <p:nvSpPr>
          <p:cNvPr id="3" name="Text 1">
            <a:extLst>
              <a:ext uri="{FF2B5EF4-FFF2-40B4-BE49-F238E27FC236}">
                <a16:creationId xmlns:a16="http://schemas.microsoft.com/office/drawing/2014/main" id="{B237B7F0-5B00-4E26-EC20-DA3990B47F58}"/>
              </a:ext>
            </a:extLst>
          </p:cNvPr>
          <p:cNvSpPr/>
          <p:nvPr/>
        </p:nvSpPr>
        <p:spPr>
          <a:xfrm>
            <a:off x="373737" y="510492"/>
            <a:ext cx="11444526" cy="1423239"/>
          </a:xfrm>
          <a:prstGeom prst="rect">
            <a:avLst/>
          </a:prstGeom>
          <a:noFill/>
          <a:ln/>
        </p:spPr>
        <p:txBody>
          <a:bodyPr wrap="none" lIns="0" tIns="0" rIns="0" bIns="0" rtlCol="0" anchor="t"/>
          <a:lstStyle/>
          <a:p>
            <a:pPr marL="0" indent="0" algn="l">
              <a:lnSpc>
                <a:spcPts val="5550"/>
              </a:lnSpc>
              <a:buNone/>
            </a:pPr>
            <a:r>
              <a:rPr lang="en-US" sz="3600">
                <a:solidFill>
                  <a:srgbClr val="F2F2F3"/>
                </a:solidFill>
                <a:latin typeface="Poppins Light" pitchFamily="34" charset="0"/>
                <a:ea typeface="Poppins Light" pitchFamily="34" charset="-122"/>
                <a:cs typeface="Poppins Light" pitchFamily="34" charset="-120"/>
              </a:rPr>
              <a:t>Roadmap</a:t>
            </a:r>
            <a:endParaRPr lang="en-US" sz="3600"/>
          </a:p>
        </p:txBody>
      </p:sp>
      <p:sp>
        <p:nvSpPr>
          <p:cNvPr id="4" name="TextBox 3">
            <a:extLst>
              <a:ext uri="{FF2B5EF4-FFF2-40B4-BE49-F238E27FC236}">
                <a16:creationId xmlns:a16="http://schemas.microsoft.com/office/drawing/2014/main" id="{7BC7BDAD-497C-A2E8-5735-7B417F628CD9}"/>
              </a:ext>
            </a:extLst>
          </p:cNvPr>
          <p:cNvSpPr txBox="1"/>
          <p:nvPr/>
        </p:nvSpPr>
        <p:spPr>
          <a:xfrm>
            <a:off x="4450327" y="1933731"/>
            <a:ext cx="3779273" cy="3341749"/>
          </a:xfrm>
          <a:prstGeom prst="rect">
            <a:avLst/>
          </a:prstGeom>
          <a:noFill/>
        </p:spPr>
        <p:txBody>
          <a:bodyPr wrap="square" rtlCol="0">
            <a:spAutoFit/>
          </a:bodyPr>
          <a:lstStyle/>
          <a:p>
            <a:pPr>
              <a:lnSpc>
                <a:spcPct val="200000"/>
              </a:lnSpc>
            </a:pPr>
            <a:r>
              <a:rPr lang="en-US"/>
              <a:t>1. The Problem</a:t>
            </a:r>
          </a:p>
          <a:p>
            <a:pPr>
              <a:lnSpc>
                <a:spcPct val="200000"/>
              </a:lnSpc>
            </a:pPr>
            <a:r>
              <a:rPr lang="en-US"/>
              <a:t>2. Our Solution</a:t>
            </a:r>
          </a:p>
          <a:p>
            <a:pPr>
              <a:lnSpc>
                <a:spcPct val="200000"/>
              </a:lnSpc>
            </a:pPr>
            <a:r>
              <a:rPr lang="en-US"/>
              <a:t>3. Demo</a:t>
            </a:r>
          </a:p>
          <a:p>
            <a:pPr>
              <a:lnSpc>
                <a:spcPct val="200000"/>
              </a:lnSpc>
            </a:pPr>
            <a:r>
              <a:rPr lang="en-US"/>
              <a:t>4. Overview of Implementation</a:t>
            </a:r>
          </a:p>
          <a:p>
            <a:pPr>
              <a:lnSpc>
                <a:spcPct val="200000"/>
              </a:lnSpc>
            </a:pPr>
            <a:r>
              <a:rPr lang="en-US"/>
              <a:t>5. Looking ahead</a:t>
            </a:r>
          </a:p>
          <a:p>
            <a:pPr>
              <a:lnSpc>
                <a:spcPct val="200000"/>
              </a:lnSpc>
            </a:pPr>
            <a:r>
              <a:rPr lang="en-US"/>
              <a:t>6. Costs</a:t>
            </a:r>
          </a:p>
        </p:txBody>
      </p:sp>
    </p:spTree>
    <p:extLst>
      <p:ext uri="{BB962C8B-B14F-4D97-AF65-F5344CB8AC3E}">
        <p14:creationId xmlns:p14="http://schemas.microsoft.com/office/powerpoint/2010/main" val="1914060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D69C-025F-A683-2DF6-70D376E570C1}"/>
              </a:ext>
            </a:extLst>
          </p:cNvPr>
          <p:cNvSpPr>
            <a:spLocks noGrp="1"/>
          </p:cNvSpPr>
          <p:nvPr>
            <p:ph type="title"/>
          </p:nvPr>
        </p:nvSpPr>
        <p:spPr/>
        <p:txBody>
          <a:bodyPr/>
          <a:lstStyle/>
          <a:p>
            <a:r>
              <a:rPr lang="en-CA">
                <a:latin typeface="Poppins Light" panose="00000400000000000000" pitchFamily="2" charset="0"/>
                <a:cs typeface="Poppins Light" panose="00000400000000000000" pitchFamily="2" charset="0"/>
              </a:rPr>
              <a:t>Old Design</a:t>
            </a:r>
          </a:p>
        </p:txBody>
      </p:sp>
      <p:sp>
        <p:nvSpPr>
          <p:cNvPr id="4" name="Slide Number Placeholder 3">
            <a:extLst>
              <a:ext uri="{FF2B5EF4-FFF2-40B4-BE49-F238E27FC236}">
                <a16:creationId xmlns:a16="http://schemas.microsoft.com/office/drawing/2014/main" id="{9D4E20B5-614A-EFB1-FC81-8FE85D14E6F6}"/>
              </a:ext>
            </a:extLst>
          </p:cNvPr>
          <p:cNvSpPr>
            <a:spLocks noGrp="1"/>
          </p:cNvSpPr>
          <p:nvPr>
            <p:ph type="sldNum" sz="quarter" idx="12"/>
          </p:nvPr>
        </p:nvSpPr>
        <p:spPr/>
        <p:txBody>
          <a:bodyPr/>
          <a:lstStyle/>
          <a:p>
            <a:fld id="{637E71A0-9453-6F44-8151-600926039187}" type="slidenum">
              <a:rPr lang="en-US" smtClean="0"/>
              <a:t>20</a:t>
            </a:fld>
            <a:endParaRPr lang="en-US"/>
          </a:p>
        </p:txBody>
      </p:sp>
      <p:pic>
        <p:nvPicPr>
          <p:cNvPr id="7" name="Graphic 6" descr="Document outline">
            <a:extLst>
              <a:ext uri="{FF2B5EF4-FFF2-40B4-BE49-F238E27FC236}">
                <a16:creationId xmlns:a16="http://schemas.microsoft.com/office/drawing/2014/main" id="{524E360A-A0BD-3323-2F88-96EE5770E9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7944" y="1626676"/>
            <a:ext cx="1163518" cy="1163518"/>
          </a:xfrm>
          <a:prstGeom prst="rect">
            <a:avLst/>
          </a:prstGeom>
        </p:spPr>
      </p:pic>
      <p:sp>
        <p:nvSpPr>
          <p:cNvPr id="8" name="TextBox 7">
            <a:extLst>
              <a:ext uri="{FF2B5EF4-FFF2-40B4-BE49-F238E27FC236}">
                <a16:creationId xmlns:a16="http://schemas.microsoft.com/office/drawing/2014/main" id="{D1DA330A-5C55-E77A-6A07-E15F550CE218}"/>
              </a:ext>
            </a:extLst>
          </p:cNvPr>
          <p:cNvSpPr txBox="1"/>
          <p:nvPr/>
        </p:nvSpPr>
        <p:spPr>
          <a:xfrm>
            <a:off x="3221437" y="2757387"/>
            <a:ext cx="2538268"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Readability </a:t>
            </a:r>
          </a:p>
          <a:p>
            <a:pPr algn="ctr"/>
            <a:r>
              <a:rPr lang="en-CA">
                <a:latin typeface="Poppins Light" panose="00000400000000000000" pitchFamily="2" charset="0"/>
                <a:cs typeface="Poppins Light" panose="00000400000000000000" pitchFamily="2" charset="0"/>
              </a:rPr>
              <a:t>4.6/5</a:t>
            </a:r>
          </a:p>
        </p:txBody>
      </p:sp>
      <p:sp>
        <p:nvSpPr>
          <p:cNvPr id="15" name="TextBox 14">
            <a:extLst>
              <a:ext uri="{FF2B5EF4-FFF2-40B4-BE49-F238E27FC236}">
                <a16:creationId xmlns:a16="http://schemas.microsoft.com/office/drawing/2014/main" id="{82B49F98-D526-E9E3-0D60-ED44CC542DC5}"/>
              </a:ext>
            </a:extLst>
          </p:cNvPr>
          <p:cNvSpPr txBox="1"/>
          <p:nvPr/>
        </p:nvSpPr>
        <p:spPr>
          <a:xfrm>
            <a:off x="6330423" y="2761238"/>
            <a:ext cx="2538268"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Visual Feedback </a:t>
            </a:r>
          </a:p>
          <a:p>
            <a:pPr algn="ctr"/>
            <a:r>
              <a:rPr lang="en-CA">
                <a:latin typeface="Poppins Light" panose="00000400000000000000" pitchFamily="2" charset="0"/>
                <a:cs typeface="Poppins Light" panose="00000400000000000000" pitchFamily="2" charset="0"/>
              </a:rPr>
              <a:t>2.2/5</a:t>
            </a:r>
          </a:p>
        </p:txBody>
      </p:sp>
      <p:sp>
        <p:nvSpPr>
          <p:cNvPr id="16" name="TextBox 15">
            <a:extLst>
              <a:ext uri="{FF2B5EF4-FFF2-40B4-BE49-F238E27FC236}">
                <a16:creationId xmlns:a16="http://schemas.microsoft.com/office/drawing/2014/main" id="{CC77A041-7AFE-E400-302B-195283084B31}"/>
              </a:ext>
            </a:extLst>
          </p:cNvPr>
          <p:cNvSpPr txBox="1"/>
          <p:nvPr/>
        </p:nvSpPr>
        <p:spPr>
          <a:xfrm>
            <a:off x="3221437" y="4703544"/>
            <a:ext cx="2538268"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Navigation </a:t>
            </a:r>
          </a:p>
          <a:p>
            <a:pPr algn="ctr"/>
            <a:r>
              <a:rPr lang="en-CA">
                <a:latin typeface="Poppins Light" panose="00000400000000000000" pitchFamily="2" charset="0"/>
                <a:cs typeface="Poppins Light" panose="00000400000000000000" pitchFamily="2" charset="0"/>
              </a:rPr>
              <a:t>3.4/5</a:t>
            </a:r>
          </a:p>
        </p:txBody>
      </p:sp>
      <p:sp>
        <p:nvSpPr>
          <p:cNvPr id="17" name="TextBox 16">
            <a:extLst>
              <a:ext uri="{FF2B5EF4-FFF2-40B4-BE49-F238E27FC236}">
                <a16:creationId xmlns:a16="http://schemas.microsoft.com/office/drawing/2014/main" id="{1A3CC304-51EC-41D1-7F80-94A189FD8D53}"/>
              </a:ext>
            </a:extLst>
          </p:cNvPr>
          <p:cNvSpPr txBox="1"/>
          <p:nvPr/>
        </p:nvSpPr>
        <p:spPr>
          <a:xfrm>
            <a:off x="6329555" y="4703544"/>
            <a:ext cx="2538268"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Ease of Labeling </a:t>
            </a:r>
          </a:p>
          <a:p>
            <a:pPr algn="ctr"/>
            <a:r>
              <a:rPr lang="en-CA">
                <a:latin typeface="Poppins Light" panose="00000400000000000000" pitchFamily="2" charset="0"/>
                <a:cs typeface="Poppins Light" panose="00000400000000000000" pitchFamily="2" charset="0"/>
              </a:rPr>
              <a:t>3/5</a:t>
            </a:r>
          </a:p>
        </p:txBody>
      </p:sp>
      <p:pic>
        <p:nvPicPr>
          <p:cNvPr id="23" name="Graphic 22" descr="Cursor outline">
            <a:extLst>
              <a:ext uri="{FF2B5EF4-FFF2-40B4-BE49-F238E27FC236}">
                <a16:creationId xmlns:a16="http://schemas.microsoft.com/office/drawing/2014/main" id="{A6855967-9581-4E61-3A35-D95723F9E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6930" y="1626676"/>
            <a:ext cx="1163518" cy="1163518"/>
          </a:xfrm>
          <a:prstGeom prst="rect">
            <a:avLst/>
          </a:prstGeom>
        </p:spPr>
      </p:pic>
      <p:sp>
        <p:nvSpPr>
          <p:cNvPr id="6" name="Content Placeholder 5">
            <a:extLst>
              <a:ext uri="{FF2B5EF4-FFF2-40B4-BE49-F238E27FC236}">
                <a16:creationId xmlns:a16="http://schemas.microsoft.com/office/drawing/2014/main" id="{6FA3E458-5606-FD3C-F604-FA423024AB17}"/>
              </a:ext>
            </a:extLst>
          </p:cNvPr>
          <p:cNvSpPr>
            <a:spLocks noGrp="1"/>
          </p:cNvSpPr>
          <p:nvPr>
            <p:ph idx="1"/>
          </p:nvPr>
        </p:nvSpPr>
        <p:spPr>
          <a:xfrm>
            <a:off x="838200" y="5578475"/>
            <a:ext cx="10515600" cy="914400"/>
          </a:xfrm>
        </p:spPr>
        <p:txBody>
          <a:bodyPr/>
          <a:lstStyle/>
          <a:p>
            <a:pPr marL="0" indent="0" algn="ctr">
              <a:buNone/>
            </a:pPr>
            <a:r>
              <a:rPr lang="en-US">
                <a:latin typeface="Poppins Light" panose="00000400000000000000" pitchFamily="2" charset="0"/>
                <a:cs typeface="Poppins Light" panose="00000400000000000000" pitchFamily="2" charset="0"/>
              </a:rPr>
              <a:t>Using a prebuilt tool led to limitations in our ability to control the features and make them usable</a:t>
            </a:r>
          </a:p>
        </p:txBody>
      </p:sp>
      <p:pic>
        <p:nvPicPr>
          <p:cNvPr id="10" name="Graphic 9" descr="Map with pin outline">
            <a:extLst>
              <a:ext uri="{FF2B5EF4-FFF2-40B4-BE49-F238E27FC236}">
                <a16:creationId xmlns:a16="http://schemas.microsoft.com/office/drawing/2014/main" id="{C185EB28-AE93-32D7-017A-FAD71DB57A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8812" y="3610450"/>
            <a:ext cx="1163518" cy="1163518"/>
          </a:xfrm>
          <a:prstGeom prst="rect">
            <a:avLst/>
          </a:prstGeom>
        </p:spPr>
      </p:pic>
      <p:pic>
        <p:nvPicPr>
          <p:cNvPr id="14" name="Graphic 13" descr="Pencil outline">
            <a:extLst>
              <a:ext uri="{FF2B5EF4-FFF2-40B4-BE49-F238E27FC236}">
                <a16:creationId xmlns:a16="http://schemas.microsoft.com/office/drawing/2014/main" id="{EE2F1E5C-EF07-051F-5B0A-9CED3A5D0B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6930" y="3570417"/>
            <a:ext cx="1163518" cy="1163518"/>
          </a:xfrm>
          <a:prstGeom prst="rect">
            <a:avLst/>
          </a:prstGeom>
        </p:spPr>
      </p:pic>
      <p:sp>
        <p:nvSpPr>
          <p:cNvPr id="18" name="TextBox 17">
            <a:extLst>
              <a:ext uri="{FF2B5EF4-FFF2-40B4-BE49-F238E27FC236}">
                <a16:creationId xmlns:a16="http://schemas.microsoft.com/office/drawing/2014/main" id="{AC78DE7A-B074-2CE7-5C77-24A5C8E37128}"/>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1205060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F8DC5-6E21-596E-D745-A84F6AD15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22DBB8-AE8D-DD70-6D93-20222D8C7E91}"/>
              </a:ext>
            </a:extLst>
          </p:cNvPr>
          <p:cNvSpPr>
            <a:spLocks noGrp="1"/>
          </p:cNvSpPr>
          <p:nvPr>
            <p:ph type="title"/>
          </p:nvPr>
        </p:nvSpPr>
        <p:spPr/>
        <p:txBody>
          <a:bodyPr/>
          <a:lstStyle/>
          <a:p>
            <a:r>
              <a:rPr lang="en-CA">
                <a:latin typeface="Poppins Light" panose="00000400000000000000" pitchFamily="2" charset="0"/>
                <a:cs typeface="Poppins Light" panose="00000400000000000000" pitchFamily="2" charset="0"/>
              </a:rPr>
              <a:t>Custom Made Design</a:t>
            </a:r>
          </a:p>
        </p:txBody>
      </p:sp>
      <p:sp>
        <p:nvSpPr>
          <p:cNvPr id="4" name="Slide Number Placeholder 3">
            <a:extLst>
              <a:ext uri="{FF2B5EF4-FFF2-40B4-BE49-F238E27FC236}">
                <a16:creationId xmlns:a16="http://schemas.microsoft.com/office/drawing/2014/main" id="{26264141-0925-F265-C4FA-E7F7200FAF22}"/>
              </a:ext>
            </a:extLst>
          </p:cNvPr>
          <p:cNvSpPr>
            <a:spLocks noGrp="1"/>
          </p:cNvSpPr>
          <p:nvPr>
            <p:ph type="sldNum" sz="quarter" idx="12"/>
          </p:nvPr>
        </p:nvSpPr>
        <p:spPr/>
        <p:txBody>
          <a:bodyPr/>
          <a:lstStyle/>
          <a:p>
            <a:fld id="{637E71A0-9453-6F44-8151-600926039187}" type="slidenum">
              <a:rPr lang="en-US" smtClean="0"/>
              <a:t>21</a:t>
            </a:fld>
            <a:endParaRPr lang="en-US"/>
          </a:p>
        </p:txBody>
      </p:sp>
      <p:sp>
        <p:nvSpPr>
          <p:cNvPr id="5" name="TextBox 4">
            <a:extLst>
              <a:ext uri="{FF2B5EF4-FFF2-40B4-BE49-F238E27FC236}">
                <a16:creationId xmlns:a16="http://schemas.microsoft.com/office/drawing/2014/main" id="{07B917A7-A410-BD51-F339-75DD073DF110}"/>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10" name="Picture 9">
            <a:extLst>
              <a:ext uri="{FF2B5EF4-FFF2-40B4-BE49-F238E27FC236}">
                <a16:creationId xmlns:a16="http://schemas.microsoft.com/office/drawing/2014/main" id="{8CEEBB84-4C4C-9C56-B24B-E1E50113DB62}"/>
              </a:ext>
            </a:extLst>
          </p:cNvPr>
          <p:cNvPicPr>
            <a:picLocks noChangeAspect="1"/>
          </p:cNvPicPr>
          <p:nvPr/>
        </p:nvPicPr>
        <p:blipFill>
          <a:blip r:embed="rId2"/>
          <a:srcRect l="19127" t="10490" r="17943" b="526"/>
          <a:stretch/>
        </p:blipFill>
        <p:spPr>
          <a:xfrm>
            <a:off x="596768" y="1559293"/>
            <a:ext cx="4851132" cy="4652044"/>
          </a:xfrm>
          <a:prstGeom prst="rect">
            <a:avLst/>
          </a:prstGeom>
        </p:spPr>
      </p:pic>
      <p:pic>
        <p:nvPicPr>
          <p:cNvPr id="19" name="Graphic 18" descr="Arrow: Straight with solid fill">
            <a:extLst>
              <a:ext uri="{FF2B5EF4-FFF2-40B4-BE49-F238E27FC236}">
                <a16:creationId xmlns:a16="http://schemas.microsoft.com/office/drawing/2014/main" id="{7E512855-004D-E481-37AB-F273DA187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47900" y="3310287"/>
            <a:ext cx="914400" cy="914400"/>
          </a:xfrm>
          <a:prstGeom prst="rect">
            <a:avLst/>
          </a:prstGeom>
        </p:spPr>
      </p:pic>
      <p:pic>
        <p:nvPicPr>
          <p:cNvPr id="21" name="Picture 20">
            <a:extLst>
              <a:ext uri="{FF2B5EF4-FFF2-40B4-BE49-F238E27FC236}">
                <a16:creationId xmlns:a16="http://schemas.microsoft.com/office/drawing/2014/main" id="{3B45B3A5-A5E2-105B-B3A7-A47C6273D090}"/>
              </a:ext>
            </a:extLst>
          </p:cNvPr>
          <p:cNvPicPr>
            <a:picLocks noChangeAspect="1"/>
          </p:cNvPicPr>
          <p:nvPr/>
        </p:nvPicPr>
        <p:blipFill>
          <a:blip r:embed="rId5"/>
          <a:stretch>
            <a:fillRect/>
          </a:stretch>
        </p:blipFill>
        <p:spPr>
          <a:xfrm>
            <a:off x="6744102" y="1911175"/>
            <a:ext cx="4649452" cy="4224687"/>
          </a:xfrm>
          <a:prstGeom prst="rect">
            <a:avLst/>
          </a:prstGeom>
        </p:spPr>
      </p:pic>
    </p:spTree>
    <p:extLst>
      <p:ext uri="{BB962C8B-B14F-4D97-AF65-F5344CB8AC3E}">
        <p14:creationId xmlns:p14="http://schemas.microsoft.com/office/powerpoint/2010/main" val="429185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416E8-ACE3-AC72-BE6C-C5FBA38BA8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7DE90-1C0C-4D60-9119-E9D460CEF1CE}"/>
              </a:ext>
            </a:extLst>
          </p:cNvPr>
          <p:cNvSpPr>
            <a:spLocks noGrp="1"/>
          </p:cNvSpPr>
          <p:nvPr>
            <p:ph type="title"/>
          </p:nvPr>
        </p:nvSpPr>
        <p:spPr/>
        <p:txBody>
          <a:bodyPr/>
          <a:lstStyle/>
          <a:p>
            <a:r>
              <a:rPr lang="en-CA">
                <a:latin typeface="Poppins Light" panose="00000400000000000000" pitchFamily="2" charset="0"/>
                <a:cs typeface="Poppins Light" panose="00000400000000000000" pitchFamily="2" charset="0"/>
              </a:rPr>
              <a:t>Usability</a:t>
            </a:r>
          </a:p>
        </p:txBody>
      </p:sp>
      <p:sp>
        <p:nvSpPr>
          <p:cNvPr id="3" name="Content Placeholder 2">
            <a:extLst>
              <a:ext uri="{FF2B5EF4-FFF2-40B4-BE49-F238E27FC236}">
                <a16:creationId xmlns:a16="http://schemas.microsoft.com/office/drawing/2014/main" id="{6EB686A8-25E6-CFA7-6987-4B3B9497A6D7}"/>
              </a:ext>
            </a:extLst>
          </p:cNvPr>
          <p:cNvSpPr>
            <a:spLocks noGrp="1"/>
          </p:cNvSpPr>
          <p:nvPr>
            <p:ph idx="1"/>
          </p:nvPr>
        </p:nvSpPr>
        <p:spPr>
          <a:xfrm>
            <a:off x="874337" y="2163451"/>
            <a:ext cx="6193971" cy="3990461"/>
          </a:xfrm>
        </p:spPr>
        <p:txBody>
          <a:bodyPr>
            <a:normAutofit/>
          </a:bodyPr>
          <a:lstStyle/>
          <a:p>
            <a:pPr marL="0" indent="0">
              <a:buNone/>
            </a:pPr>
            <a:r>
              <a:rPr lang="en-CA">
                <a:latin typeface="Poppins Light" panose="00000400000000000000" pitchFamily="2" charset="0"/>
                <a:cs typeface="Poppins Light" panose="00000400000000000000" pitchFamily="2" charset="0"/>
              </a:rPr>
              <a:t>Key Features</a:t>
            </a:r>
          </a:p>
          <a:p>
            <a:pPr lvl="1"/>
            <a:r>
              <a:rPr lang="en-CA">
                <a:latin typeface="Poppins Light" panose="00000400000000000000" pitchFamily="2" charset="0"/>
                <a:cs typeface="Poppins Light" panose="00000400000000000000" pitchFamily="2" charset="0"/>
              </a:rPr>
              <a:t>Clear text labels and tool tips</a:t>
            </a:r>
          </a:p>
          <a:p>
            <a:pPr lvl="1"/>
            <a:r>
              <a:rPr lang="en-CA">
                <a:latin typeface="Poppins Light" panose="00000400000000000000" pitchFamily="2" charset="0"/>
                <a:cs typeface="Poppins Light" panose="00000400000000000000" pitchFamily="2" charset="0"/>
              </a:rPr>
              <a:t>Label classes stay selected</a:t>
            </a:r>
          </a:p>
          <a:p>
            <a:pPr lvl="1"/>
            <a:r>
              <a:rPr lang="en-CA">
                <a:latin typeface="Poppins Light" panose="00000400000000000000" pitchFamily="2" charset="0"/>
                <a:cs typeface="Poppins Light" panose="00000400000000000000" pitchFamily="2" charset="0"/>
              </a:rPr>
              <a:t>Consolidated tool bar</a:t>
            </a:r>
          </a:p>
          <a:p>
            <a:pPr lvl="1"/>
            <a:r>
              <a:rPr lang="en-CA">
                <a:latin typeface="Poppins Light" panose="00000400000000000000" pitchFamily="2" charset="0"/>
                <a:cs typeface="Poppins Light" panose="00000400000000000000" pitchFamily="2" charset="0"/>
              </a:rPr>
              <a:t>Upgraded Tutorial</a:t>
            </a:r>
          </a:p>
          <a:p>
            <a:pPr lvl="1"/>
            <a:r>
              <a:rPr lang="en-CA">
                <a:latin typeface="Poppins Light" panose="00000400000000000000" pitchFamily="2" charset="0"/>
                <a:cs typeface="Poppins Light" panose="00000400000000000000" pitchFamily="2" charset="0"/>
              </a:rPr>
              <a:t>Shortcuts</a:t>
            </a:r>
          </a:p>
          <a:p>
            <a:pPr lvl="1"/>
            <a:r>
              <a:rPr lang="en-CA">
                <a:latin typeface="Poppins Light" panose="00000400000000000000" pitchFamily="2" charset="0"/>
                <a:cs typeface="Poppins Light" panose="00000400000000000000" pitchFamily="2" charset="0"/>
              </a:rPr>
              <a:t>Visual feedback on buttons</a:t>
            </a:r>
          </a:p>
          <a:p>
            <a:pPr lvl="1"/>
            <a:r>
              <a:rPr lang="en-CA">
                <a:latin typeface="Poppins Light" panose="00000400000000000000" pitchFamily="2" charset="0"/>
                <a:cs typeface="Poppins Light" panose="00000400000000000000" pitchFamily="2" charset="0"/>
              </a:rPr>
              <a:t>Clear error indicators and feedback for bad inputs</a:t>
            </a:r>
          </a:p>
          <a:p>
            <a:pPr lvl="1"/>
            <a:endParaRPr lang="en-CA">
              <a:latin typeface="Poppins Light" panose="00000400000000000000" pitchFamily="2" charset="0"/>
              <a:cs typeface="Poppins Light" panose="00000400000000000000" pitchFamily="2" charset="0"/>
            </a:endParaRPr>
          </a:p>
        </p:txBody>
      </p:sp>
      <p:sp>
        <p:nvSpPr>
          <p:cNvPr id="4" name="Slide Number Placeholder 3">
            <a:extLst>
              <a:ext uri="{FF2B5EF4-FFF2-40B4-BE49-F238E27FC236}">
                <a16:creationId xmlns:a16="http://schemas.microsoft.com/office/drawing/2014/main" id="{C73E37CD-2342-E517-911F-549ACD150653}"/>
              </a:ext>
            </a:extLst>
          </p:cNvPr>
          <p:cNvSpPr>
            <a:spLocks noGrp="1"/>
          </p:cNvSpPr>
          <p:nvPr>
            <p:ph type="sldNum" sz="quarter" idx="12"/>
          </p:nvPr>
        </p:nvSpPr>
        <p:spPr/>
        <p:txBody>
          <a:bodyPr/>
          <a:lstStyle/>
          <a:p>
            <a:fld id="{637E71A0-9453-6F44-8151-600926039187}" type="slidenum">
              <a:rPr lang="en-US" smtClean="0"/>
              <a:t>22</a:t>
            </a:fld>
            <a:endParaRPr lang="en-US"/>
          </a:p>
        </p:txBody>
      </p:sp>
      <p:sp>
        <p:nvSpPr>
          <p:cNvPr id="5" name="TextBox 4">
            <a:extLst>
              <a:ext uri="{FF2B5EF4-FFF2-40B4-BE49-F238E27FC236}">
                <a16:creationId xmlns:a16="http://schemas.microsoft.com/office/drawing/2014/main" id="{16AABBCC-A183-DF42-9A0C-2CEC41FE7E88}"/>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6" name="Graphic 5" descr="Document outline">
            <a:extLst>
              <a:ext uri="{FF2B5EF4-FFF2-40B4-BE49-F238E27FC236}">
                <a16:creationId xmlns:a16="http://schemas.microsoft.com/office/drawing/2014/main" id="{855CBAAB-6ED1-6102-4030-38B5708255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1366" y="1859271"/>
            <a:ext cx="964569" cy="964569"/>
          </a:xfrm>
          <a:prstGeom prst="rect">
            <a:avLst/>
          </a:prstGeom>
        </p:spPr>
      </p:pic>
      <p:sp>
        <p:nvSpPr>
          <p:cNvPr id="9" name="TextBox 8">
            <a:extLst>
              <a:ext uri="{FF2B5EF4-FFF2-40B4-BE49-F238E27FC236}">
                <a16:creationId xmlns:a16="http://schemas.microsoft.com/office/drawing/2014/main" id="{ABE72DF5-B407-2065-2988-B12688BBEE36}"/>
              </a:ext>
            </a:extLst>
          </p:cNvPr>
          <p:cNvSpPr txBox="1"/>
          <p:nvPr/>
        </p:nvSpPr>
        <p:spPr>
          <a:xfrm>
            <a:off x="7499838" y="2803896"/>
            <a:ext cx="1827625"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Readability </a:t>
            </a:r>
          </a:p>
          <a:p>
            <a:pPr algn="ctr"/>
            <a:r>
              <a:rPr lang="en-CA">
                <a:latin typeface="Poppins Light" panose="00000400000000000000" pitchFamily="2" charset="0"/>
                <a:cs typeface="Poppins Light" panose="00000400000000000000" pitchFamily="2" charset="0"/>
              </a:rPr>
              <a:t>4.8/5</a:t>
            </a:r>
          </a:p>
        </p:txBody>
      </p:sp>
      <p:sp>
        <p:nvSpPr>
          <p:cNvPr id="10" name="TextBox 9">
            <a:extLst>
              <a:ext uri="{FF2B5EF4-FFF2-40B4-BE49-F238E27FC236}">
                <a16:creationId xmlns:a16="http://schemas.microsoft.com/office/drawing/2014/main" id="{D416D45C-2522-70CE-9D3C-152E0C132C74}"/>
              </a:ext>
            </a:extLst>
          </p:cNvPr>
          <p:cNvSpPr txBox="1"/>
          <p:nvPr/>
        </p:nvSpPr>
        <p:spPr>
          <a:xfrm>
            <a:off x="9555481" y="2827691"/>
            <a:ext cx="2068144"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Visual Feedback </a:t>
            </a:r>
          </a:p>
          <a:p>
            <a:pPr algn="ctr"/>
            <a:r>
              <a:rPr lang="en-CA">
                <a:latin typeface="Poppins Light" panose="00000400000000000000" pitchFamily="2" charset="0"/>
                <a:cs typeface="Poppins Light" panose="00000400000000000000" pitchFamily="2" charset="0"/>
              </a:rPr>
              <a:t>4.4/5</a:t>
            </a:r>
          </a:p>
        </p:txBody>
      </p:sp>
      <p:sp>
        <p:nvSpPr>
          <p:cNvPr id="12" name="TextBox 11">
            <a:extLst>
              <a:ext uri="{FF2B5EF4-FFF2-40B4-BE49-F238E27FC236}">
                <a16:creationId xmlns:a16="http://schemas.microsoft.com/office/drawing/2014/main" id="{1F31FF99-488C-B1AA-B555-6827E04B51E4}"/>
              </a:ext>
            </a:extLst>
          </p:cNvPr>
          <p:cNvSpPr txBox="1"/>
          <p:nvPr/>
        </p:nvSpPr>
        <p:spPr>
          <a:xfrm>
            <a:off x="7499836" y="4903605"/>
            <a:ext cx="1827625"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Navigation </a:t>
            </a:r>
          </a:p>
          <a:p>
            <a:pPr algn="ctr"/>
            <a:r>
              <a:rPr lang="en-CA">
                <a:latin typeface="Poppins Light" panose="00000400000000000000" pitchFamily="2" charset="0"/>
                <a:cs typeface="Poppins Light" panose="00000400000000000000" pitchFamily="2" charset="0"/>
              </a:rPr>
              <a:t>4.8/5</a:t>
            </a:r>
          </a:p>
        </p:txBody>
      </p:sp>
      <p:sp>
        <p:nvSpPr>
          <p:cNvPr id="14" name="TextBox 13">
            <a:extLst>
              <a:ext uri="{FF2B5EF4-FFF2-40B4-BE49-F238E27FC236}">
                <a16:creationId xmlns:a16="http://schemas.microsoft.com/office/drawing/2014/main" id="{B273B6CD-3DDA-067E-1207-67D7FBD3B8C1}"/>
              </a:ext>
            </a:extLst>
          </p:cNvPr>
          <p:cNvSpPr txBox="1"/>
          <p:nvPr/>
        </p:nvSpPr>
        <p:spPr>
          <a:xfrm>
            <a:off x="9588024" y="4909578"/>
            <a:ext cx="2068144" cy="646331"/>
          </a:xfrm>
          <a:prstGeom prst="rect">
            <a:avLst/>
          </a:prstGeom>
          <a:noFill/>
        </p:spPr>
        <p:txBody>
          <a:bodyPr wrap="square" rtlCol="0">
            <a:spAutoFit/>
          </a:bodyPr>
          <a:lstStyle/>
          <a:p>
            <a:pPr algn="ctr"/>
            <a:r>
              <a:rPr lang="en-CA">
                <a:latin typeface="Poppins Light" panose="00000400000000000000" pitchFamily="2" charset="0"/>
                <a:cs typeface="Poppins Light" panose="00000400000000000000" pitchFamily="2" charset="0"/>
              </a:rPr>
              <a:t>Ease of Labeling </a:t>
            </a:r>
          </a:p>
          <a:p>
            <a:pPr algn="ctr"/>
            <a:r>
              <a:rPr lang="en-CA">
                <a:latin typeface="Poppins Light" panose="00000400000000000000" pitchFamily="2" charset="0"/>
                <a:cs typeface="Poppins Light" panose="00000400000000000000" pitchFamily="2" charset="0"/>
              </a:rPr>
              <a:t>4.4/5</a:t>
            </a:r>
          </a:p>
        </p:txBody>
      </p:sp>
      <p:pic>
        <p:nvPicPr>
          <p:cNvPr id="18" name="Graphic 17" descr="Cursor outline">
            <a:extLst>
              <a:ext uri="{FF2B5EF4-FFF2-40B4-BE49-F238E27FC236}">
                <a16:creationId xmlns:a16="http://schemas.microsoft.com/office/drawing/2014/main" id="{41E7A376-D192-8604-EF00-6E4F7FA4F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268" y="1823059"/>
            <a:ext cx="964569" cy="964569"/>
          </a:xfrm>
          <a:prstGeom prst="rect">
            <a:avLst/>
          </a:prstGeom>
        </p:spPr>
      </p:pic>
      <p:pic>
        <p:nvPicPr>
          <p:cNvPr id="19" name="Graphic 18" descr="Map with pin outline">
            <a:extLst>
              <a:ext uri="{FF2B5EF4-FFF2-40B4-BE49-F238E27FC236}">
                <a16:creationId xmlns:a16="http://schemas.microsoft.com/office/drawing/2014/main" id="{1139664A-0269-7EB8-1AB0-821C6BAAAC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1365" y="3778955"/>
            <a:ext cx="964569" cy="964569"/>
          </a:xfrm>
          <a:prstGeom prst="rect">
            <a:avLst/>
          </a:prstGeom>
        </p:spPr>
      </p:pic>
      <p:pic>
        <p:nvPicPr>
          <p:cNvPr id="20" name="Graphic 19" descr="Pencil outline">
            <a:extLst>
              <a:ext uri="{FF2B5EF4-FFF2-40B4-BE49-F238E27FC236}">
                <a16:creationId xmlns:a16="http://schemas.microsoft.com/office/drawing/2014/main" id="{52D34CB1-C00F-EFAA-717D-CAB77EFF9A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7268" y="3768538"/>
            <a:ext cx="964569" cy="964569"/>
          </a:xfrm>
          <a:prstGeom prst="rect">
            <a:avLst/>
          </a:prstGeom>
        </p:spPr>
      </p:pic>
    </p:spTree>
    <p:extLst>
      <p:ext uri="{BB962C8B-B14F-4D97-AF65-F5344CB8AC3E}">
        <p14:creationId xmlns:p14="http://schemas.microsoft.com/office/powerpoint/2010/main" val="18647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2C743-80CB-C6B5-4C4E-3140B9740FCC}"/>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422B0708-F8F7-9959-7781-C6670051452C}"/>
              </a:ext>
            </a:extLst>
          </p:cNvPr>
          <p:cNvSpPr/>
          <p:nvPr/>
        </p:nvSpPr>
        <p:spPr>
          <a:xfrm>
            <a:off x="538014" y="357133"/>
            <a:ext cx="7556421" cy="1417558"/>
          </a:xfrm>
          <a:prstGeom prst="rect">
            <a:avLst/>
          </a:prstGeom>
          <a:noFill/>
          <a:ln/>
        </p:spPr>
        <p:txBody>
          <a:bodyPr wrap="square" lIns="0" tIns="0" rIns="0" bIns="0" rtlCol="0" anchor="t"/>
          <a:lstStyle/>
          <a:p>
            <a:pPr marL="0" marR="0" lvl="0" indent="0" algn="l" defTabSz="4572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a:ln>
                  <a:noFill/>
                </a:ln>
                <a:solidFill>
                  <a:srgbClr val="F2F2F3"/>
                </a:solidFill>
                <a:effectLst/>
                <a:uLnTx/>
                <a:uFillTx/>
                <a:latin typeface="Poppins Light" pitchFamily="34" charset="0"/>
                <a:ea typeface="Poppins Light" pitchFamily="34" charset="-122"/>
                <a:cs typeface="Poppins Light" pitchFamily="34" charset="-120"/>
              </a:rPr>
              <a:t>Consensus Model</a:t>
            </a:r>
            <a:endParaRPr kumimoji="0" lang="en-US" sz="445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Slide Number Placeholder 22">
            <a:extLst>
              <a:ext uri="{FF2B5EF4-FFF2-40B4-BE49-F238E27FC236}">
                <a16:creationId xmlns:a16="http://schemas.microsoft.com/office/drawing/2014/main" id="{4DA702B1-337C-03FB-2D40-79A20A2E0E0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7E71A0-9453-6F44-8151-600926039187}"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AEDA1887-9EEF-F8C3-19E5-C9077FF4F24D}"/>
              </a:ext>
            </a:extLst>
          </p:cNvPr>
          <p:cNvSpPr txBox="1"/>
          <p:nvPr/>
        </p:nvSpPr>
        <p:spPr>
          <a:xfrm>
            <a:off x="11237068" y="6400412"/>
            <a:ext cx="83820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white"/>
                </a:solidFill>
                <a:effectLst/>
                <a:uLnTx/>
                <a:uFillTx/>
                <a:latin typeface="Aptos" panose="02110004020202020204"/>
                <a:ea typeface="+mn-ea"/>
                <a:cs typeface="+mn-cs"/>
              </a:rPr>
              <a:t>/ </a:t>
            </a:r>
            <a:r>
              <a:rPr lang="en-CA" sz="1200">
                <a:solidFill>
                  <a:prstClr val="white"/>
                </a:solidFill>
                <a:latin typeface="Aptos" panose="02110004020202020204"/>
              </a:rPr>
              <a:t>32</a:t>
            </a: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717EACBD-6937-2F8C-EF3C-FA1667304348}"/>
              </a:ext>
            </a:extLst>
          </p:cNvPr>
          <p:cNvSpPr txBox="1"/>
          <p:nvPr/>
        </p:nvSpPr>
        <p:spPr>
          <a:xfrm>
            <a:off x="461813" y="1178144"/>
            <a:ext cx="1161345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Aptos" panose="02110004020202020204"/>
                <a:ea typeface="+mn-ea"/>
                <a:cs typeface="+mn-cs"/>
              </a:rPr>
              <a:t>Goal</a:t>
            </a:r>
            <a:r>
              <a:rPr kumimoji="0" lang="en-US" sz="2400" b="0" i="0" u="none" strike="noStrike" kern="1200" cap="none" spc="0" normalizeH="0" baseline="0" noProof="0">
                <a:ln>
                  <a:noFill/>
                </a:ln>
                <a:solidFill>
                  <a:prstClr val="white"/>
                </a:solidFill>
                <a:effectLst/>
                <a:uLnTx/>
                <a:uFillTx/>
                <a:latin typeface="Aptos" panose="02110004020202020204"/>
                <a:ea typeface="+mn-ea"/>
                <a:cs typeface="+mn-cs"/>
              </a:rPr>
              <a:t>: Infer the ‘type’ of objects found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ptos" panose="02110004020202020204"/>
                <a:ea typeface="+mn-ea"/>
                <a:cs typeface="+mn-cs"/>
              </a:rPr>
              <a:t>in an image using user-labels.</a:t>
            </a:r>
            <a:endParaRPr kumimoji="0" lang="en-CA" sz="24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9" name="Straight Connector 8">
            <a:extLst>
              <a:ext uri="{FF2B5EF4-FFF2-40B4-BE49-F238E27FC236}">
                <a16:creationId xmlns:a16="http://schemas.microsoft.com/office/drawing/2014/main" id="{6F125ADC-D5CB-CF5B-C053-5FA9F31746BE}"/>
              </a:ext>
            </a:extLst>
          </p:cNvPr>
          <p:cNvCxnSpPr>
            <a:cxnSpLocks/>
          </p:cNvCxnSpPr>
          <p:nvPr/>
        </p:nvCxnSpPr>
        <p:spPr>
          <a:xfrm>
            <a:off x="538014" y="2243591"/>
            <a:ext cx="469438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256F362-1618-0146-A80A-9E2BD13EAEC8}"/>
              </a:ext>
            </a:extLst>
          </p:cNvPr>
          <p:cNvSpPr txBox="1"/>
          <p:nvPr/>
        </p:nvSpPr>
        <p:spPr>
          <a:xfrm>
            <a:off x="461813" y="2439588"/>
            <a:ext cx="496561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white"/>
                </a:solidFill>
                <a:effectLst/>
                <a:uLnTx/>
                <a:uFillTx/>
                <a:latin typeface="Aptos" panose="02110004020202020204"/>
                <a:ea typeface="+mn-ea"/>
                <a:cs typeface="+mn-cs"/>
              </a:rPr>
              <a:t>Bayesian Inference with confidence update: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white"/>
                </a:solidFill>
                <a:effectLst/>
                <a:uLnTx/>
                <a:uFillTx/>
                <a:latin typeface="Aptos" panose="02110004020202020204"/>
                <a:ea typeface="+mn-ea"/>
                <a:cs typeface="+mn-cs"/>
              </a:rPr>
              <a:t>Burke &amp; Klien 2021</a:t>
            </a:r>
            <a:endParaRPr kumimoji="0" lang="en-CA" sz="2000" b="0" i="1"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Diagram 5">
            <a:extLst>
              <a:ext uri="{FF2B5EF4-FFF2-40B4-BE49-F238E27FC236}">
                <a16:creationId xmlns:a16="http://schemas.microsoft.com/office/drawing/2014/main" id="{CA4376DC-238D-D501-6697-9BAD9C50C971}"/>
              </a:ext>
            </a:extLst>
          </p:cNvPr>
          <p:cNvGraphicFramePr/>
          <p:nvPr>
            <p:extLst>
              <p:ext uri="{D42A27DB-BD31-4B8C-83A1-F6EECF244321}">
                <p14:modId xmlns:p14="http://schemas.microsoft.com/office/powerpoint/2010/main" val="39975073"/>
              </p:ext>
            </p:extLst>
          </p:nvPr>
        </p:nvGraphicFramePr>
        <p:xfrm>
          <a:off x="5270371" y="191418"/>
          <a:ext cx="6919069" cy="6480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phic 11" descr="Users with solid fill">
            <a:extLst>
              <a:ext uri="{FF2B5EF4-FFF2-40B4-BE49-F238E27FC236}">
                <a16:creationId xmlns:a16="http://schemas.microsoft.com/office/drawing/2014/main" id="{03980545-870B-F88C-AA82-12BCAF9830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1813" y="3762077"/>
            <a:ext cx="1887686" cy="1887686"/>
          </a:xfrm>
          <a:prstGeom prst="rect">
            <a:avLst/>
          </a:prstGeom>
        </p:spPr>
      </p:pic>
      <p:pic>
        <p:nvPicPr>
          <p:cNvPr id="13" name="Graphic 12" descr="Images outline">
            <a:extLst>
              <a:ext uri="{FF2B5EF4-FFF2-40B4-BE49-F238E27FC236}">
                <a16:creationId xmlns:a16="http://schemas.microsoft.com/office/drawing/2014/main" id="{BACF2D20-9034-4E42-1DE7-2FF6D621B4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6994" y="3710527"/>
            <a:ext cx="1887686" cy="1887686"/>
          </a:xfrm>
          <a:prstGeom prst="rect">
            <a:avLst/>
          </a:prstGeom>
        </p:spPr>
      </p:pic>
      <p:grpSp>
        <p:nvGrpSpPr>
          <p:cNvPr id="17" name="Group 16">
            <a:extLst>
              <a:ext uri="{FF2B5EF4-FFF2-40B4-BE49-F238E27FC236}">
                <a16:creationId xmlns:a16="http://schemas.microsoft.com/office/drawing/2014/main" id="{1BD07929-CC20-6AED-BC93-27D33BA390FA}"/>
              </a:ext>
            </a:extLst>
          </p:cNvPr>
          <p:cNvGrpSpPr/>
          <p:nvPr/>
        </p:nvGrpSpPr>
        <p:grpSpPr>
          <a:xfrm>
            <a:off x="445945" y="3762077"/>
            <a:ext cx="3587737" cy="1445843"/>
            <a:chOff x="4977246" y="2882896"/>
            <a:chExt cx="1984663" cy="777575"/>
          </a:xfrm>
        </p:grpSpPr>
        <p:cxnSp>
          <p:nvCxnSpPr>
            <p:cNvPr id="18" name="Straight Connector 17">
              <a:extLst>
                <a:ext uri="{FF2B5EF4-FFF2-40B4-BE49-F238E27FC236}">
                  <a16:creationId xmlns:a16="http://schemas.microsoft.com/office/drawing/2014/main" id="{BCA32A94-BF4F-10B1-BAC4-FFF1555DAE22}"/>
                </a:ext>
              </a:extLst>
            </p:cNvPr>
            <p:cNvCxnSpPr/>
            <p:nvPr/>
          </p:nvCxnSpPr>
          <p:spPr>
            <a:xfrm>
              <a:off x="4977246" y="2882896"/>
              <a:ext cx="1722045" cy="546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7461A24D-7E64-D9E7-54B0-30E1595904A9}"/>
                </a:ext>
              </a:extLst>
            </p:cNvPr>
            <p:cNvSpPr/>
            <p:nvPr/>
          </p:nvSpPr>
          <p:spPr>
            <a:xfrm>
              <a:off x="4977246" y="2882896"/>
              <a:ext cx="1028677" cy="709014"/>
            </a:xfrm>
            <a:prstGeom prst="rect">
              <a:avLst/>
            </a:prstGeom>
            <a:solidFill>
              <a:schemeClr val="bg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8F74C3C8-ED23-3FA1-B4A0-B6AF796E108A}"/>
                </a:ext>
              </a:extLst>
            </p:cNvPr>
            <p:cNvSpPr/>
            <p:nvPr/>
          </p:nvSpPr>
          <p:spPr>
            <a:xfrm>
              <a:off x="6699291" y="3429000"/>
              <a:ext cx="262618" cy="231471"/>
            </a:xfrm>
            <a:prstGeom prst="rect">
              <a:avLst/>
            </a:prstGeom>
            <a:solidFill>
              <a:schemeClr val="bg2">
                <a:lumMod val="25000"/>
                <a:lumOff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4" name="Straight Connector 23">
              <a:extLst>
                <a:ext uri="{FF2B5EF4-FFF2-40B4-BE49-F238E27FC236}">
                  <a16:creationId xmlns:a16="http://schemas.microsoft.com/office/drawing/2014/main" id="{F320A7A7-B870-1574-62D5-4E1A7441A1B3}"/>
                </a:ext>
              </a:extLst>
            </p:cNvPr>
            <p:cNvCxnSpPr>
              <a:endCxn id="22" idx="3"/>
            </p:cNvCxnSpPr>
            <p:nvPr/>
          </p:nvCxnSpPr>
          <p:spPr>
            <a:xfrm>
              <a:off x="6005923" y="2882896"/>
              <a:ext cx="955986" cy="5461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BD6530D-1C65-A255-6911-EBAE9C8AFC5A}"/>
                </a:ext>
              </a:extLst>
            </p:cNvPr>
            <p:cNvCxnSpPr/>
            <p:nvPr/>
          </p:nvCxnSpPr>
          <p:spPr>
            <a:xfrm>
              <a:off x="6005923" y="3591910"/>
              <a:ext cx="955986" cy="685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4C1434F-6585-6A4C-4BB5-5172C28A4C59}"/>
                </a:ext>
              </a:extLst>
            </p:cNvPr>
            <p:cNvCxnSpPr/>
            <p:nvPr/>
          </p:nvCxnSpPr>
          <p:spPr>
            <a:xfrm>
              <a:off x="4977246" y="3591910"/>
              <a:ext cx="1722045" cy="685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30" name="Graphic 29" descr="Take Off with solid fill">
            <a:extLst>
              <a:ext uri="{FF2B5EF4-FFF2-40B4-BE49-F238E27FC236}">
                <a16:creationId xmlns:a16="http://schemas.microsoft.com/office/drawing/2014/main" id="{D18CD79C-174A-6727-694C-DFE6EBE3C0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5183" y="3693855"/>
            <a:ext cx="1560945" cy="1560945"/>
          </a:xfrm>
          <a:prstGeom prst="rect">
            <a:avLst/>
          </a:prstGeom>
        </p:spPr>
      </p:pic>
      <p:sp>
        <p:nvSpPr>
          <p:cNvPr id="31" name="Action Button: Help 30">
            <a:hlinkClick r:id="" action="ppaction://noaction" highlightClick="1"/>
            <a:extLst>
              <a:ext uri="{FF2B5EF4-FFF2-40B4-BE49-F238E27FC236}">
                <a16:creationId xmlns:a16="http://schemas.microsoft.com/office/drawing/2014/main" id="{02B9EDC1-077E-CB3A-D957-3B4A9733F85D}"/>
              </a:ext>
            </a:extLst>
          </p:cNvPr>
          <p:cNvSpPr/>
          <p:nvPr/>
        </p:nvSpPr>
        <p:spPr>
          <a:xfrm>
            <a:off x="3056695" y="3936441"/>
            <a:ext cx="1779776" cy="1318359"/>
          </a:xfrm>
          <a:prstGeom prst="actionButtonHelp">
            <a:avLst/>
          </a:prstGeom>
          <a:solidFill>
            <a:schemeClr val="bg2">
              <a:lumMod val="25000"/>
              <a:lumOff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Airplane with solid fill">
            <a:extLst>
              <a:ext uri="{FF2B5EF4-FFF2-40B4-BE49-F238E27FC236}">
                <a16:creationId xmlns:a16="http://schemas.microsoft.com/office/drawing/2014/main" id="{5FF63ABF-47D4-C2A6-61AF-92927F0C1A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639" y="3430923"/>
            <a:ext cx="2173519" cy="2173519"/>
          </a:xfrm>
          <a:prstGeom prst="rect">
            <a:avLst/>
          </a:prstGeom>
        </p:spPr>
      </p:pic>
      <p:pic>
        <p:nvPicPr>
          <p:cNvPr id="34" name="Graphic 33" descr="Graduation cap with solid fill">
            <a:extLst>
              <a:ext uri="{FF2B5EF4-FFF2-40B4-BE49-F238E27FC236}">
                <a16:creationId xmlns:a16="http://schemas.microsoft.com/office/drawing/2014/main" id="{43EF7ADF-00F1-43F2-814A-C5B9A6CFE72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69106" y="3693855"/>
            <a:ext cx="2100345" cy="2100345"/>
          </a:xfrm>
          <a:prstGeom prst="rect">
            <a:avLst/>
          </a:prstGeom>
        </p:spPr>
      </p:pic>
      <p:pic>
        <p:nvPicPr>
          <p:cNvPr id="35" name="Graphic 34" descr="Users with solid fill">
            <a:extLst>
              <a:ext uri="{FF2B5EF4-FFF2-40B4-BE49-F238E27FC236}">
                <a16:creationId xmlns:a16="http://schemas.microsoft.com/office/drawing/2014/main" id="{E3D990CB-6633-EF3C-A307-B874F63FF76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6524" y="3794383"/>
            <a:ext cx="1873801" cy="1873801"/>
          </a:xfrm>
          <a:prstGeom prst="rect">
            <a:avLst/>
          </a:prstGeom>
        </p:spPr>
      </p:pic>
      <p:grpSp>
        <p:nvGrpSpPr>
          <p:cNvPr id="47" name="Group 46">
            <a:extLst>
              <a:ext uri="{FF2B5EF4-FFF2-40B4-BE49-F238E27FC236}">
                <a16:creationId xmlns:a16="http://schemas.microsoft.com/office/drawing/2014/main" id="{28D5B4C9-514E-DDBD-107F-1ABA235920B9}"/>
              </a:ext>
            </a:extLst>
          </p:cNvPr>
          <p:cNvGrpSpPr/>
          <p:nvPr/>
        </p:nvGrpSpPr>
        <p:grpSpPr>
          <a:xfrm>
            <a:off x="269956" y="3571589"/>
            <a:ext cx="4796322" cy="2100345"/>
            <a:chOff x="1456749" y="5411590"/>
            <a:chExt cx="4796322" cy="2100345"/>
          </a:xfrm>
        </p:grpSpPr>
        <p:grpSp>
          <p:nvGrpSpPr>
            <p:cNvPr id="36" name="Group 35">
              <a:extLst>
                <a:ext uri="{FF2B5EF4-FFF2-40B4-BE49-F238E27FC236}">
                  <a16:creationId xmlns:a16="http://schemas.microsoft.com/office/drawing/2014/main" id="{86C7F73C-B7C2-4708-4AF1-FFFFCC73FE0A}"/>
                </a:ext>
              </a:extLst>
            </p:cNvPr>
            <p:cNvGrpSpPr/>
            <p:nvPr/>
          </p:nvGrpSpPr>
          <p:grpSpPr>
            <a:xfrm>
              <a:off x="1456749" y="5411590"/>
              <a:ext cx="4796322" cy="2100345"/>
              <a:chOff x="4980741" y="5122386"/>
              <a:chExt cx="2145389" cy="914400"/>
            </a:xfrm>
            <a:solidFill>
              <a:schemeClr val="bg2">
                <a:lumMod val="25000"/>
                <a:lumOff val="75000"/>
              </a:schemeClr>
            </a:solidFill>
          </p:grpSpPr>
          <p:pic>
            <p:nvPicPr>
              <p:cNvPr id="37" name="Graphic 36" descr="Images outline">
                <a:extLst>
                  <a:ext uri="{FF2B5EF4-FFF2-40B4-BE49-F238E27FC236}">
                    <a16:creationId xmlns:a16="http://schemas.microsoft.com/office/drawing/2014/main" id="{38B30038-B0F5-F512-28DC-A2B69D7C0A8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80741" y="5122386"/>
                <a:ext cx="914400" cy="914400"/>
              </a:xfrm>
              <a:prstGeom prst="rect">
                <a:avLst/>
              </a:prstGeom>
            </p:spPr>
          </p:pic>
          <p:sp>
            <p:nvSpPr>
              <p:cNvPr id="38" name="Arrow: Right 90">
                <a:extLst>
                  <a:ext uri="{FF2B5EF4-FFF2-40B4-BE49-F238E27FC236}">
                    <a16:creationId xmlns:a16="http://schemas.microsoft.com/office/drawing/2014/main" id="{9CD254CD-B256-702F-16A0-CA3CCA4E7EA6}"/>
                  </a:ext>
                </a:extLst>
              </p:cNvPr>
              <p:cNvSpPr/>
              <p:nvPr/>
            </p:nvSpPr>
            <p:spPr>
              <a:xfrm>
                <a:off x="5895141" y="5448902"/>
                <a:ext cx="348667" cy="190017"/>
              </a:xfrm>
              <a:prstGeom prst="rightArrow">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9C9830EE-3DAF-B90F-E5AD-C5E56A197248}"/>
                  </a:ext>
                </a:extLst>
              </p:cNvPr>
              <p:cNvSpPr/>
              <p:nvPr/>
            </p:nvSpPr>
            <p:spPr>
              <a:xfrm>
                <a:off x="6297236" y="5289690"/>
                <a:ext cx="828894" cy="609409"/>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42" name="Graphic 41" descr="Airplane with solid fill">
              <a:extLst>
                <a:ext uri="{FF2B5EF4-FFF2-40B4-BE49-F238E27FC236}">
                  <a16:creationId xmlns:a16="http://schemas.microsoft.com/office/drawing/2014/main" id="{CC92470B-1083-B4DC-B708-EEB69EC080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5400000">
              <a:off x="4646152" y="5797275"/>
              <a:ext cx="1399790" cy="1399790"/>
            </a:xfrm>
            <a:prstGeom prst="rect">
              <a:avLst/>
            </a:prstGeom>
          </p:spPr>
        </p:pic>
      </p:grpSp>
      <p:grpSp>
        <p:nvGrpSpPr>
          <p:cNvPr id="44" name="Group 43">
            <a:extLst>
              <a:ext uri="{FF2B5EF4-FFF2-40B4-BE49-F238E27FC236}">
                <a16:creationId xmlns:a16="http://schemas.microsoft.com/office/drawing/2014/main" id="{332EBC31-05BC-7054-18C9-323F9AD67218}"/>
              </a:ext>
            </a:extLst>
          </p:cNvPr>
          <p:cNvGrpSpPr/>
          <p:nvPr/>
        </p:nvGrpSpPr>
        <p:grpSpPr>
          <a:xfrm>
            <a:off x="185308" y="3439345"/>
            <a:ext cx="4965617" cy="2389740"/>
            <a:chOff x="951352" y="5053261"/>
            <a:chExt cx="1958143" cy="914400"/>
          </a:xfrm>
          <a:solidFill>
            <a:schemeClr val="bg2">
              <a:lumMod val="25000"/>
              <a:lumOff val="75000"/>
            </a:schemeClr>
          </a:solidFill>
        </p:grpSpPr>
        <p:pic>
          <p:nvPicPr>
            <p:cNvPr id="45" name="Graphic 44" descr="Checkbox Checked with solid fill">
              <a:extLst>
                <a:ext uri="{FF2B5EF4-FFF2-40B4-BE49-F238E27FC236}">
                  <a16:creationId xmlns:a16="http://schemas.microsoft.com/office/drawing/2014/main" id="{2B5528FC-FA6B-EE58-79DD-329D4BD1284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51352" y="5053261"/>
              <a:ext cx="914400" cy="914400"/>
            </a:xfrm>
            <a:prstGeom prst="rect">
              <a:avLst/>
            </a:prstGeom>
          </p:spPr>
        </p:pic>
        <p:pic>
          <p:nvPicPr>
            <p:cNvPr id="46" name="Graphic 45" descr="Images outline">
              <a:extLst>
                <a:ext uri="{FF2B5EF4-FFF2-40B4-BE49-F238E27FC236}">
                  <a16:creationId xmlns:a16="http://schemas.microsoft.com/office/drawing/2014/main" id="{F440EBF0-514A-1FD8-68E3-E0DB84A8AD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95095" y="5053261"/>
              <a:ext cx="914400" cy="914400"/>
            </a:xfrm>
            <a:prstGeom prst="rect">
              <a:avLst/>
            </a:prstGeom>
          </p:spPr>
        </p:pic>
      </p:grpSp>
      <p:sp>
        <p:nvSpPr>
          <p:cNvPr id="5" name="TextBox 4">
            <a:extLst>
              <a:ext uri="{FF2B5EF4-FFF2-40B4-BE49-F238E27FC236}">
                <a16:creationId xmlns:a16="http://schemas.microsoft.com/office/drawing/2014/main" id="{94ED81D0-4CC8-0F8A-FE06-1CF8A1AE7D40}"/>
              </a:ext>
            </a:extLst>
          </p:cNvPr>
          <p:cNvSpPr txBox="1"/>
          <p:nvPr/>
        </p:nvSpPr>
        <p:spPr>
          <a:xfrm>
            <a:off x="67133" y="6510639"/>
            <a:ext cx="6784452"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i="1">
                <a:solidFill>
                  <a:schemeClr val="tx1">
                    <a:lumMod val="75000"/>
                  </a:schemeClr>
                </a:solidFill>
              </a:rPr>
              <a:t>Confident in the Crowd: Bayesian Inference to Improve Data Labelling in Crowdsourcing</a:t>
            </a:r>
            <a:r>
              <a:rPr kumimoji="0" lang="en-US" sz="1100" b="0" i="1" u="none" strike="noStrike" kern="1200" cap="none" spc="0" normalizeH="0" baseline="0" noProof="0">
                <a:ln>
                  <a:noFill/>
                </a:ln>
                <a:solidFill>
                  <a:schemeClr val="tx1">
                    <a:lumMod val="75000"/>
                  </a:schemeClr>
                </a:solidFill>
                <a:effectLst/>
                <a:uLnTx/>
                <a:uFillTx/>
                <a:latin typeface="Aptos" panose="02110004020202020204"/>
                <a:ea typeface="+mn-ea"/>
                <a:cs typeface="+mn-cs"/>
              </a:rPr>
              <a:t>: Burke &amp; Klien 2021</a:t>
            </a:r>
            <a:endParaRPr kumimoji="0" lang="en-CA" sz="1100" b="0" i="1" u="none" strike="noStrike" kern="1200" cap="none" spc="0" normalizeH="0" baseline="0" noProof="0">
              <a:ln>
                <a:noFill/>
              </a:ln>
              <a:solidFill>
                <a:schemeClr val="tx1">
                  <a:lumMod val="75000"/>
                </a:scheme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005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6">
                                            <p:graphicEl>
                                              <a:dgm id="{2491D0B0-76AB-8D4D-B1D5-DAB845F98BFE}"/>
                                            </p:graphicEl>
                                          </p:spTgt>
                                        </p:tgtEl>
                                        <p:attrNameLst>
                                          <p:attrName>style.color</p:attrName>
                                        </p:attrNameLst>
                                      </p:cBhvr>
                                      <p:to>
                                        <a:schemeClr val="bg1"/>
                                      </p:to>
                                    </p:animClr>
                                    <p:animClr clrSpc="rgb" dir="cw">
                                      <p:cBhvr>
                                        <p:cTn id="7" dur="250" autoRev="1" fill="remove"/>
                                        <p:tgtEl>
                                          <p:spTgt spid="6">
                                            <p:graphicEl>
                                              <a:dgm id="{2491D0B0-76AB-8D4D-B1D5-DAB845F98BFE}"/>
                                            </p:graphicEl>
                                          </p:spTgt>
                                        </p:tgtEl>
                                        <p:attrNameLst>
                                          <p:attrName>fillcolor</p:attrName>
                                        </p:attrNameLst>
                                      </p:cBhvr>
                                      <p:to>
                                        <a:schemeClr val="bg1"/>
                                      </p:to>
                                    </p:animClr>
                                    <p:set>
                                      <p:cBhvr>
                                        <p:cTn id="8" dur="250" autoRev="1" fill="remove"/>
                                        <p:tgtEl>
                                          <p:spTgt spid="6">
                                            <p:graphicEl>
                                              <a:dgm id="{2491D0B0-76AB-8D4D-B1D5-DAB845F98BFE}"/>
                                            </p:graphicEl>
                                          </p:spTgt>
                                        </p:tgtEl>
                                        <p:attrNameLst>
                                          <p:attrName>fill.type</p:attrName>
                                        </p:attrNameLst>
                                      </p:cBhvr>
                                      <p:to>
                                        <p:strVal val="solid"/>
                                      </p:to>
                                    </p:set>
                                    <p:set>
                                      <p:cBhvr>
                                        <p:cTn id="9" dur="250" autoRev="1" fill="remove"/>
                                        <p:tgtEl>
                                          <p:spTgt spid="6">
                                            <p:graphicEl>
                                              <a:dgm id="{2491D0B0-76AB-8D4D-B1D5-DAB845F98BFE}"/>
                                            </p:graphicEl>
                                          </p:spTgt>
                                        </p:tgtEl>
                                        <p:attrNameLst>
                                          <p:attrName>fill.on</p:attrName>
                                        </p:attrNameLst>
                                      </p:cBhvr>
                                      <p:to>
                                        <p:strVal val="true"/>
                                      </p:to>
                                    </p:set>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mph" presetSubtype="0" fill="remove" grpId="0" nodeType="clickEffect">
                                  <p:stCondLst>
                                    <p:cond delay="0"/>
                                  </p:stCondLst>
                                  <p:childTnLst>
                                    <p:animClr clrSpc="rgb" dir="cw">
                                      <p:cBhvr override="childStyle">
                                        <p:cTn id="19" dur="250" autoRev="1" fill="remove"/>
                                        <p:tgtEl>
                                          <p:spTgt spid="6">
                                            <p:graphicEl>
                                              <a:dgm id="{285BAAD2-5924-694E-9D99-F2CBC2C38E86}"/>
                                            </p:graphicEl>
                                          </p:spTgt>
                                        </p:tgtEl>
                                        <p:attrNameLst>
                                          <p:attrName>style.color</p:attrName>
                                        </p:attrNameLst>
                                      </p:cBhvr>
                                      <p:to>
                                        <a:schemeClr val="bg1"/>
                                      </p:to>
                                    </p:animClr>
                                    <p:animClr clrSpc="rgb" dir="cw">
                                      <p:cBhvr>
                                        <p:cTn id="20" dur="250" autoRev="1" fill="remove"/>
                                        <p:tgtEl>
                                          <p:spTgt spid="6">
                                            <p:graphicEl>
                                              <a:dgm id="{285BAAD2-5924-694E-9D99-F2CBC2C38E86}"/>
                                            </p:graphicEl>
                                          </p:spTgt>
                                        </p:tgtEl>
                                        <p:attrNameLst>
                                          <p:attrName>fillcolor</p:attrName>
                                        </p:attrNameLst>
                                      </p:cBhvr>
                                      <p:to>
                                        <a:schemeClr val="bg1"/>
                                      </p:to>
                                    </p:animClr>
                                    <p:set>
                                      <p:cBhvr>
                                        <p:cTn id="21" dur="250" autoRev="1" fill="remove"/>
                                        <p:tgtEl>
                                          <p:spTgt spid="6">
                                            <p:graphicEl>
                                              <a:dgm id="{285BAAD2-5924-694E-9D99-F2CBC2C38E86}"/>
                                            </p:graphicEl>
                                          </p:spTgt>
                                        </p:tgtEl>
                                        <p:attrNameLst>
                                          <p:attrName>fill.type</p:attrName>
                                        </p:attrNameLst>
                                      </p:cBhvr>
                                      <p:to>
                                        <p:strVal val="solid"/>
                                      </p:to>
                                    </p:set>
                                    <p:set>
                                      <p:cBhvr>
                                        <p:cTn id="22" dur="250" autoRev="1" fill="remove"/>
                                        <p:tgtEl>
                                          <p:spTgt spid="6">
                                            <p:graphicEl>
                                              <a:dgm id="{285BAAD2-5924-694E-9D99-F2CBC2C38E86}"/>
                                            </p:graphicEl>
                                          </p:spTgt>
                                        </p:tgtEl>
                                        <p:attrNameLst>
                                          <p:attrName>fill.on</p:attrName>
                                        </p:attrNameLst>
                                      </p:cBhvr>
                                      <p:to>
                                        <p:strVal val="true"/>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fill="remove" grpId="0" nodeType="clickEffect">
                                  <p:stCondLst>
                                    <p:cond delay="0"/>
                                  </p:stCondLst>
                                  <p:childTnLst>
                                    <p:animClr clrSpc="rgb" dir="cw">
                                      <p:cBhvr override="childStyle">
                                        <p:cTn id="36" dur="250" autoRev="1" fill="remove"/>
                                        <p:tgtEl>
                                          <p:spTgt spid="6">
                                            <p:graphicEl>
                                              <a:dgm id="{3872CFC7-8214-B64A-9350-8F9D0DF20DF1}"/>
                                            </p:graphicEl>
                                          </p:spTgt>
                                        </p:tgtEl>
                                        <p:attrNameLst>
                                          <p:attrName>style.color</p:attrName>
                                        </p:attrNameLst>
                                      </p:cBhvr>
                                      <p:to>
                                        <a:schemeClr val="bg1"/>
                                      </p:to>
                                    </p:animClr>
                                    <p:animClr clrSpc="rgb" dir="cw">
                                      <p:cBhvr>
                                        <p:cTn id="37" dur="250" autoRev="1" fill="remove"/>
                                        <p:tgtEl>
                                          <p:spTgt spid="6">
                                            <p:graphicEl>
                                              <a:dgm id="{3872CFC7-8214-B64A-9350-8F9D0DF20DF1}"/>
                                            </p:graphicEl>
                                          </p:spTgt>
                                        </p:tgtEl>
                                        <p:attrNameLst>
                                          <p:attrName>fillcolor</p:attrName>
                                        </p:attrNameLst>
                                      </p:cBhvr>
                                      <p:to>
                                        <a:schemeClr val="bg1"/>
                                      </p:to>
                                    </p:animClr>
                                    <p:set>
                                      <p:cBhvr>
                                        <p:cTn id="38" dur="250" autoRev="1" fill="remove"/>
                                        <p:tgtEl>
                                          <p:spTgt spid="6">
                                            <p:graphicEl>
                                              <a:dgm id="{3872CFC7-8214-B64A-9350-8F9D0DF20DF1}"/>
                                            </p:graphicEl>
                                          </p:spTgt>
                                        </p:tgtEl>
                                        <p:attrNameLst>
                                          <p:attrName>fill.type</p:attrName>
                                        </p:attrNameLst>
                                      </p:cBhvr>
                                      <p:to>
                                        <p:strVal val="solid"/>
                                      </p:to>
                                    </p:set>
                                    <p:set>
                                      <p:cBhvr>
                                        <p:cTn id="39" dur="250" autoRev="1" fill="remove"/>
                                        <p:tgtEl>
                                          <p:spTgt spid="6">
                                            <p:graphicEl>
                                              <a:dgm id="{3872CFC7-8214-B64A-9350-8F9D0DF20DF1}"/>
                                            </p:graphicEl>
                                          </p:spTgt>
                                        </p:tgtEl>
                                        <p:attrNameLst>
                                          <p:attrName>fill.on</p:attrName>
                                        </p:attrNameLst>
                                      </p:cBhvr>
                                      <p:to>
                                        <p:strVal val="true"/>
                                      </p:to>
                                    </p:set>
                                  </p:childTnLst>
                                </p:cTn>
                              </p:par>
                              <p:par>
                                <p:cTn id="40" presetID="10" presetClass="exit" presetSubtype="0" fill="hold" nodeType="with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7" presetClass="emph" presetSubtype="0" fill="remove" grpId="0" nodeType="clickEffect">
                                  <p:stCondLst>
                                    <p:cond delay="0"/>
                                  </p:stCondLst>
                                  <p:childTnLst>
                                    <p:animClr clrSpc="rgb" dir="cw">
                                      <p:cBhvr override="childStyle">
                                        <p:cTn id="59" dur="250" autoRev="1" fill="remove"/>
                                        <p:tgtEl>
                                          <p:spTgt spid="6">
                                            <p:graphicEl>
                                              <a:dgm id="{C9F22C35-9DD2-7A4F-870E-7E1F5AE2AEE9}"/>
                                            </p:graphicEl>
                                          </p:spTgt>
                                        </p:tgtEl>
                                        <p:attrNameLst>
                                          <p:attrName>style.color</p:attrName>
                                        </p:attrNameLst>
                                      </p:cBhvr>
                                      <p:to>
                                        <a:schemeClr val="bg1"/>
                                      </p:to>
                                    </p:animClr>
                                    <p:animClr clrSpc="rgb" dir="cw">
                                      <p:cBhvr>
                                        <p:cTn id="60" dur="250" autoRev="1" fill="remove"/>
                                        <p:tgtEl>
                                          <p:spTgt spid="6">
                                            <p:graphicEl>
                                              <a:dgm id="{C9F22C35-9DD2-7A4F-870E-7E1F5AE2AEE9}"/>
                                            </p:graphicEl>
                                          </p:spTgt>
                                        </p:tgtEl>
                                        <p:attrNameLst>
                                          <p:attrName>fillcolor</p:attrName>
                                        </p:attrNameLst>
                                      </p:cBhvr>
                                      <p:to>
                                        <a:schemeClr val="bg1"/>
                                      </p:to>
                                    </p:animClr>
                                    <p:set>
                                      <p:cBhvr>
                                        <p:cTn id="61" dur="250" autoRev="1" fill="remove"/>
                                        <p:tgtEl>
                                          <p:spTgt spid="6">
                                            <p:graphicEl>
                                              <a:dgm id="{C9F22C35-9DD2-7A4F-870E-7E1F5AE2AEE9}"/>
                                            </p:graphicEl>
                                          </p:spTgt>
                                        </p:tgtEl>
                                        <p:attrNameLst>
                                          <p:attrName>fill.type</p:attrName>
                                        </p:attrNameLst>
                                      </p:cBhvr>
                                      <p:to>
                                        <p:strVal val="solid"/>
                                      </p:to>
                                    </p:set>
                                    <p:set>
                                      <p:cBhvr>
                                        <p:cTn id="62" dur="250" autoRev="1" fill="remove"/>
                                        <p:tgtEl>
                                          <p:spTgt spid="6">
                                            <p:graphicEl>
                                              <a:dgm id="{C9F22C35-9DD2-7A4F-870E-7E1F5AE2AEE9}"/>
                                            </p:graphicEl>
                                          </p:spTgt>
                                        </p:tgtEl>
                                        <p:attrNameLst>
                                          <p:attrName>fill.on</p:attrName>
                                        </p:attrNameLst>
                                      </p:cBhvr>
                                      <p:to>
                                        <p:strVal val="true"/>
                                      </p:to>
                                    </p:set>
                                  </p:childTnLst>
                                </p:cTn>
                              </p:par>
                              <p:par>
                                <p:cTn id="63" presetID="10" presetClass="exit" presetSubtype="0" fill="hold" nodeType="withEffect">
                                  <p:stCondLst>
                                    <p:cond delay="0"/>
                                  </p:stCondLst>
                                  <p:childTnLst>
                                    <p:animEffect transition="out" filter="fade">
                                      <p:cBhvr>
                                        <p:cTn id="64" dur="500"/>
                                        <p:tgtEl>
                                          <p:spTgt spid="33"/>
                                        </p:tgtEl>
                                      </p:cBhvr>
                                    </p:animEffect>
                                    <p:set>
                                      <p:cBhvr>
                                        <p:cTn id="65" dur="1" fill="hold">
                                          <p:stCondLst>
                                            <p:cond delay="499"/>
                                          </p:stCondLst>
                                        </p:cTn>
                                        <p:tgtEl>
                                          <p:spTgt spid="3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27" presetClass="emph" presetSubtype="0" fill="remove" grpId="0" nodeType="clickEffect">
                                  <p:stCondLst>
                                    <p:cond delay="0"/>
                                  </p:stCondLst>
                                  <p:childTnLst>
                                    <p:animClr clrSpc="rgb" dir="cw">
                                      <p:cBhvr override="childStyle">
                                        <p:cTn id="79" dur="250" autoRev="1" fill="remove"/>
                                        <p:tgtEl>
                                          <p:spTgt spid="6">
                                            <p:graphicEl>
                                              <a:dgm id="{8FE19D63-C0D8-B84F-8890-02E2EBF96904}"/>
                                            </p:graphicEl>
                                          </p:spTgt>
                                        </p:tgtEl>
                                        <p:attrNameLst>
                                          <p:attrName>style.color</p:attrName>
                                        </p:attrNameLst>
                                      </p:cBhvr>
                                      <p:to>
                                        <a:schemeClr val="bg1"/>
                                      </p:to>
                                    </p:animClr>
                                    <p:animClr clrSpc="rgb" dir="cw">
                                      <p:cBhvr>
                                        <p:cTn id="80" dur="250" autoRev="1" fill="remove"/>
                                        <p:tgtEl>
                                          <p:spTgt spid="6">
                                            <p:graphicEl>
                                              <a:dgm id="{8FE19D63-C0D8-B84F-8890-02E2EBF96904}"/>
                                            </p:graphicEl>
                                          </p:spTgt>
                                        </p:tgtEl>
                                        <p:attrNameLst>
                                          <p:attrName>fillcolor</p:attrName>
                                        </p:attrNameLst>
                                      </p:cBhvr>
                                      <p:to>
                                        <a:schemeClr val="bg1"/>
                                      </p:to>
                                    </p:animClr>
                                    <p:set>
                                      <p:cBhvr>
                                        <p:cTn id="81" dur="250" autoRev="1" fill="remove"/>
                                        <p:tgtEl>
                                          <p:spTgt spid="6">
                                            <p:graphicEl>
                                              <a:dgm id="{8FE19D63-C0D8-B84F-8890-02E2EBF96904}"/>
                                            </p:graphicEl>
                                          </p:spTgt>
                                        </p:tgtEl>
                                        <p:attrNameLst>
                                          <p:attrName>fill.type</p:attrName>
                                        </p:attrNameLst>
                                      </p:cBhvr>
                                      <p:to>
                                        <p:strVal val="solid"/>
                                      </p:to>
                                    </p:set>
                                    <p:set>
                                      <p:cBhvr>
                                        <p:cTn id="82" dur="250" autoRev="1" fill="remove"/>
                                        <p:tgtEl>
                                          <p:spTgt spid="6">
                                            <p:graphicEl>
                                              <a:dgm id="{8FE19D63-C0D8-B84F-8890-02E2EBF96904}"/>
                                            </p:graphicEl>
                                          </p:spTgt>
                                        </p:tgtEl>
                                        <p:attrNameLst>
                                          <p:attrName>fill.on</p:attrName>
                                        </p:attrNameLst>
                                      </p:cBhvr>
                                      <p:to>
                                        <p:strVal val="true"/>
                                      </p:to>
                                    </p:set>
                                  </p:childTnLst>
                                </p:cTn>
                              </p:par>
                              <p:par>
                                <p:cTn id="83" presetID="10" presetClass="exit" presetSubtype="0" fill="hold" nodeType="withEffect">
                                  <p:stCondLst>
                                    <p:cond delay="0"/>
                                  </p:stCondLst>
                                  <p:childTnLst>
                                    <p:animEffect transition="out" filter="fade">
                                      <p:cBhvr>
                                        <p:cTn id="84" dur="500"/>
                                        <p:tgtEl>
                                          <p:spTgt spid="34"/>
                                        </p:tgtEl>
                                      </p:cBhvr>
                                    </p:animEffect>
                                    <p:set>
                                      <p:cBhvr>
                                        <p:cTn id="85" dur="1" fill="hold">
                                          <p:stCondLst>
                                            <p:cond delay="499"/>
                                          </p:stCondLst>
                                        </p:cTn>
                                        <p:tgtEl>
                                          <p:spTgt spid="34"/>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5"/>
                                        </p:tgtEl>
                                      </p:cBhvr>
                                    </p:animEffect>
                                    <p:set>
                                      <p:cBhvr>
                                        <p:cTn id="88" dur="1" fill="hold">
                                          <p:stCondLst>
                                            <p:cond delay="499"/>
                                          </p:stCondLst>
                                        </p:cTn>
                                        <p:tgtEl>
                                          <p:spTgt spid="35"/>
                                        </p:tgtEl>
                                        <p:attrNameLst>
                                          <p:attrName>style.visibility</p:attrName>
                                        </p:attrNameLst>
                                      </p:cBhvr>
                                      <p:to>
                                        <p:strVal val="hidden"/>
                                      </p:to>
                                    </p:se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27" presetClass="emph" presetSubtype="0" fill="remove" grpId="0" nodeType="clickEffect">
                                  <p:stCondLst>
                                    <p:cond delay="0"/>
                                  </p:stCondLst>
                                  <p:childTnLst>
                                    <p:animClr clrSpc="rgb" dir="cw">
                                      <p:cBhvr override="childStyle">
                                        <p:cTn id="96" dur="250" autoRev="1" fill="remove"/>
                                        <p:tgtEl>
                                          <p:spTgt spid="6">
                                            <p:graphicEl>
                                              <a:dgm id="{35FAE689-FEC2-354F-BD59-4FF906653A4E}"/>
                                            </p:graphicEl>
                                          </p:spTgt>
                                        </p:tgtEl>
                                        <p:attrNameLst>
                                          <p:attrName>style.color</p:attrName>
                                        </p:attrNameLst>
                                      </p:cBhvr>
                                      <p:to>
                                        <a:schemeClr val="bg1"/>
                                      </p:to>
                                    </p:animClr>
                                    <p:animClr clrSpc="rgb" dir="cw">
                                      <p:cBhvr>
                                        <p:cTn id="97" dur="250" autoRev="1" fill="remove"/>
                                        <p:tgtEl>
                                          <p:spTgt spid="6">
                                            <p:graphicEl>
                                              <a:dgm id="{35FAE689-FEC2-354F-BD59-4FF906653A4E}"/>
                                            </p:graphicEl>
                                          </p:spTgt>
                                        </p:tgtEl>
                                        <p:attrNameLst>
                                          <p:attrName>fillcolor</p:attrName>
                                        </p:attrNameLst>
                                      </p:cBhvr>
                                      <p:to>
                                        <a:schemeClr val="bg1"/>
                                      </p:to>
                                    </p:animClr>
                                    <p:set>
                                      <p:cBhvr>
                                        <p:cTn id="98" dur="250" autoRev="1" fill="remove"/>
                                        <p:tgtEl>
                                          <p:spTgt spid="6">
                                            <p:graphicEl>
                                              <a:dgm id="{35FAE689-FEC2-354F-BD59-4FF906653A4E}"/>
                                            </p:graphicEl>
                                          </p:spTgt>
                                        </p:tgtEl>
                                        <p:attrNameLst>
                                          <p:attrName>fill.type</p:attrName>
                                        </p:attrNameLst>
                                      </p:cBhvr>
                                      <p:to>
                                        <p:strVal val="solid"/>
                                      </p:to>
                                    </p:set>
                                    <p:set>
                                      <p:cBhvr>
                                        <p:cTn id="99" dur="250" autoRev="1" fill="remove"/>
                                        <p:tgtEl>
                                          <p:spTgt spid="6">
                                            <p:graphicEl>
                                              <a:dgm id="{35FAE689-FEC2-354F-BD59-4FF906653A4E}"/>
                                            </p:graphicEl>
                                          </p:spTgt>
                                        </p:tgtEl>
                                        <p:attrNameLst>
                                          <p:attrName>fill.on</p:attrName>
                                        </p:attrNameLst>
                                      </p:cBhvr>
                                      <p:to>
                                        <p:strVal val="true"/>
                                      </p:to>
                                    </p:set>
                                  </p:childTnLst>
                                </p:cTn>
                              </p:par>
                              <p:par>
                                <p:cTn id="100" presetID="10" presetClass="exit" presetSubtype="0" fill="hold" nodeType="withEffect">
                                  <p:stCondLst>
                                    <p:cond delay="0"/>
                                  </p:stCondLst>
                                  <p:childTnLst>
                                    <p:animEffect transition="out" filter="fade">
                                      <p:cBhvr>
                                        <p:cTn id="101" dur="500"/>
                                        <p:tgtEl>
                                          <p:spTgt spid="47"/>
                                        </p:tgtEl>
                                      </p:cBhvr>
                                    </p:animEffect>
                                    <p:set>
                                      <p:cBhvr>
                                        <p:cTn id="102" dur="1" fill="hold">
                                          <p:stCondLst>
                                            <p:cond delay="499"/>
                                          </p:stCondLst>
                                        </p:cTn>
                                        <p:tgtEl>
                                          <p:spTgt spid="47"/>
                                        </p:tgtEl>
                                        <p:attrNameLst>
                                          <p:attrName>style.visibility</p:attrName>
                                        </p:attrNameLst>
                                      </p:cBhvr>
                                      <p:to>
                                        <p:strVal val="hidden"/>
                                      </p:to>
                                    </p:se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p:bldSub>
      </p:bldGraphic>
      <p:bldP spid="31" grpId="0" animBg="1"/>
      <p:bldP spid="3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F27A7-2B80-DC04-18D3-B11DC82F5505}"/>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2453AA1C-5D79-F9D8-2359-B4CBFDEBCD95}"/>
              </a:ext>
            </a:extLst>
          </p:cNvPr>
          <p:cNvSpPr/>
          <p:nvPr/>
        </p:nvSpPr>
        <p:spPr>
          <a:xfrm>
            <a:off x="5147799" y="1720759"/>
            <a:ext cx="1896397" cy="1683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 1">
            <a:extLst>
              <a:ext uri="{FF2B5EF4-FFF2-40B4-BE49-F238E27FC236}">
                <a16:creationId xmlns:a16="http://schemas.microsoft.com/office/drawing/2014/main" id="{0C528E8E-2904-3634-BD4C-0AA520A2CAF2}"/>
              </a:ext>
            </a:extLst>
          </p:cNvPr>
          <p:cNvSpPr/>
          <p:nvPr/>
        </p:nvSpPr>
        <p:spPr>
          <a:xfrm>
            <a:off x="538014" y="357133"/>
            <a:ext cx="9392567" cy="1417558"/>
          </a:xfrm>
          <a:prstGeom prst="rect">
            <a:avLst/>
          </a:prstGeom>
          <a:noFill/>
          <a:ln/>
        </p:spPr>
        <p:txBody>
          <a:bodyPr wrap="square" lIns="0" tIns="0" rIns="0" bIns="0" rtlCol="0" anchor="t"/>
          <a:lstStyle/>
          <a:p>
            <a:pPr marL="0" marR="0" lvl="0" indent="0" algn="l" defTabSz="4572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a:ln>
                  <a:noFill/>
                </a:ln>
                <a:solidFill>
                  <a:srgbClr val="F2F2F3"/>
                </a:solidFill>
                <a:effectLst/>
                <a:uLnTx/>
                <a:uFillTx/>
                <a:latin typeface="Poppins Light" pitchFamily="34" charset="0"/>
                <a:ea typeface="Poppins Light" pitchFamily="34" charset="-122"/>
                <a:cs typeface="Poppins Light" pitchFamily="34" charset="-120"/>
              </a:rPr>
              <a:t>Consensus Model Benefits</a:t>
            </a:r>
            <a:endParaRPr kumimoji="0" lang="en-US" sz="445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Slide Number Placeholder 22">
            <a:extLst>
              <a:ext uri="{FF2B5EF4-FFF2-40B4-BE49-F238E27FC236}">
                <a16:creationId xmlns:a16="http://schemas.microsoft.com/office/drawing/2014/main" id="{D60CE987-BA44-1D23-C748-854FAF5E281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7E71A0-9453-6F44-8151-600926039187}"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46E360AF-3990-E835-EA89-DB44D715F2A1}"/>
              </a:ext>
            </a:extLst>
          </p:cNvPr>
          <p:cNvSpPr txBox="1"/>
          <p:nvPr/>
        </p:nvSpPr>
        <p:spPr>
          <a:xfrm>
            <a:off x="11237068" y="6400412"/>
            <a:ext cx="83820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white"/>
                </a:solidFill>
                <a:effectLst/>
                <a:uLnTx/>
                <a:uFillTx/>
                <a:latin typeface="Aptos" panose="02110004020202020204"/>
                <a:ea typeface="+mn-ea"/>
                <a:cs typeface="+mn-cs"/>
              </a:rPr>
              <a:t>/ 32</a:t>
            </a:r>
          </a:p>
        </p:txBody>
      </p:sp>
      <p:cxnSp>
        <p:nvCxnSpPr>
          <p:cNvPr id="9" name="Straight Connector 8">
            <a:extLst>
              <a:ext uri="{FF2B5EF4-FFF2-40B4-BE49-F238E27FC236}">
                <a16:creationId xmlns:a16="http://schemas.microsoft.com/office/drawing/2014/main" id="{D814F35C-BA13-C0F3-2B83-B8FBEFC7414E}"/>
              </a:ext>
            </a:extLst>
          </p:cNvPr>
          <p:cNvCxnSpPr/>
          <p:nvPr/>
        </p:nvCxnSpPr>
        <p:spPr>
          <a:xfrm>
            <a:off x="209984" y="1117910"/>
            <a:ext cx="1087338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FAB899E-10B2-A9F5-5FA7-9625261B63A4}"/>
              </a:ext>
            </a:extLst>
          </p:cNvPr>
          <p:cNvSpPr txBox="1"/>
          <p:nvPr/>
        </p:nvSpPr>
        <p:spPr>
          <a:xfrm>
            <a:off x="4564549" y="3456489"/>
            <a:ext cx="3062900" cy="461665"/>
          </a:xfrm>
          <a:prstGeom prst="rect">
            <a:avLst/>
          </a:prstGeom>
          <a:noFill/>
        </p:spPr>
        <p:txBody>
          <a:bodyPr wrap="square" rtlCol="0">
            <a:spAutoFit/>
          </a:bodyPr>
          <a:lstStyle/>
          <a:p>
            <a:pPr algn="ctr"/>
            <a:r>
              <a:rPr lang="en-US" sz="2400" b="1"/>
              <a:t>Rapid Convergence</a:t>
            </a:r>
            <a:endParaRPr lang="en-CA" sz="2400" b="1"/>
          </a:p>
        </p:txBody>
      </p:sp>
      <p:sp>
        <p:nvSpPr>
          <p:cNvPr id="13" name="TextBox 12">
            <a:extLst>
              <a:ext uri="{FF2B5EF4-FFF2-40B4-BE49-F238E27FC236}">
                <a16:creationId xmlns:a16="http://schemas.microsoft.com/office/drawing/2014/main" id="{E52BAA7A-E0A1-3AE6-F156-A7823C17F6E3}"/>
              </a:ext>
            </a:extLst>
          </p:cNvPr>
          <p:cNvSpPr txBox="1"/>
          <p:nvPr/>
        </p:nvSpPr>
        <p:spPr>
          <a:xfrm>
            <a:off x="4612382" y="3918814"/>
            <a:ext cx="2967228" cy="1323439"/>
          </a:xfrm>
          <a:prstGeom prst="rect">
            <a:avLst/>
          </a:prstGeom>
          <a:noFill/>
        </p:spPr>
        <p:txBody>
          <a:bodyPr wrap="square" rtlCol="0">
            <a:spAutoFit/>
          </a:bodyPr>
          <a:lstStyle/>
          <a:p>
            <a:pPr marL="171450" indent="-171450">
              <a:buFont typeface="Arial" panose="020B0604020202020204" pitchFamily="34" charset="0"/>
              <a:buChar char="•"/>
            </a:pPr>
            <a:r>
              <a:rPr lang="en-US" sz="2000"/>
              <a:t>Converges faster than non-probabilistic models, saving labelling time and effort</a:t>
            </a:r>
          </a:p>
        </p:txBody>
      </p:sp>
      <p:sp>
        <p:nvSpPr>
          <p:cNvPr id="17" name="Oval 16">
            <a:extLst>
              <a:ext uri="{FF2B5EF4-FFF2-40B4-BE49-F238E27FC236}">
                <a16:creationId xmlns:a16="http://schemas.microsoft.com/office/drawing/2014/main" id="{335389F3-993C-7FBA-E2D2-35AC146CDD3A}"/>
              </a:ext>
            </a:extLst>
          </p:cNvPr>
          <p:cNvSpPr/>
          <p:nvPr/>
        </p:nvSpPr>
        <p:spPr>
          <a:xfrm>
            <a:off x="1428328" y="1732862"/>
            <a:ext cx="1896397" cy="1683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6A86D31A-75D1-A89F-4175-A7EA793AF381}"/>
              </a:ext>
            </a:extLst>
          </p:cNvPr>
          <p:cNvSpPr txBox="1"/>
          <p:nvPr/>
        </p:nvSpPr>
        <p:spPr>
          <a:xfrm>
            <a:off x="845076" y="3438094"/>
            <a:ext cx="3062900" cy="461665"/>
          </a:xfrm>
          <a:prstGeom prst="rect">
            <a:avLst/>
          </a:prstGeom>
          <a:noFill/>
        </p:spPr>
        <p:txBody>
          <a:bodyPr wrap="square" rtlCol="0">
            <a:spAutoFit/>
          </a:bodyPr>
          <a:lstStyle/>
          <a:p>
            <a:pPr algn="ctr"/>
            <a:r>
              <a:rPr lang="en-US" sz="2400" b="1"/>
              <a:t>Accurate Labels</a:t>
            </a:r>
            <a:endParaRPr lang="en-CA" sz="2400" b="1"/>
          </a:p>
        </p:txBody>
      </p:sp>
      <p:sp>
        <p:nvSpPr>
          <p:cNvPr id="22" name="TextBox 21">
            <a:extLst>
              <a:ext uri="{FF2B5EF4-FFF2-40B4-BE49-F238E27FC236}">
                <a16:creationId xmlns:a16="http://schemas.microsoft.com/office/drawing/2014/main" id="{7C943A01-8617-248F-35C0-C9060C718F24}"/>
              </a:ext>
            </a:extLst>
          </p:cNvPr>
          <p:cNvSpPr txBox="1"/>
          <p:nvPr/>
        </p:nvSpPr>
        <p:spPr>
          <a:xfrm>
            <a:off x="808843" y="3893211"/>
            <a:ext cx="3174000" cy="1631216"/>
          </a:xfrm>
          <a:prstGeom prst="rect">
            <a:avLst/>
          </a:prstGeom>
          <a:noFill/>
        </p:spPr>
        <p:txBody>
          <a:bodyPr wrap="square" rtlCol="0">
            <a:spAutoFit/>
          </a:bodyPr>
          <a:lstStyle/>
          <a:p>
            <a:pPr marL="171450" indent="-171450">
              <a:buFont typeface="Arial" panose="020B0604020202020204" pitchFamily="34" charset="0"/>
              <a:buChar char="•"/>
            </a:pPr>
            <a:r>
              <a:rPr lang="en-US" sz="2000"/>
              <a:t>Model shows best performance over alternatives for tasks requiring high-confidence </a:t>
            </a:r>
          </a:p>
          <a:p>
            <a:endParaRPr lang="en-US" sz="2000" b="1"/>
          </a:p>
        </p:txBody>
      </p:sp>
      <p:sp>
        <p:nvSpPr>
          <p:cNvPr id="24" name="Oval 23">
            <a:extLst>
              <a:ext uri="{FF2B5EF4-FFF2-40B4-BE49-F238E27FC236}">
                <a16:creationId xmlns:a16="http://schemas.microsoft.com/office/drawing/2014/main" id="{193EF863-A157-4B2B-D87E-C615340280BA}"/>
              </a:ext>
            </a:extLst>
          </p:cNvPr>
          <p:cNvSpPr/>
          <p:nvPr/>
        </p:nvSpPr>
        <p:spPr>
          <a:xfrm>
            <a:off x="8603722" y="1732861"/>
            <a:ext cx="1896397" cy="16837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23E4CA65-3061-2AC7-82F4-B8D7234B7ECC}"/>
              </a:ext>
            </a:extLst>
          </p:cNvPr>
          <p:cNvSpPr txBox="1"/>
          <p:nvPr/>
        </p:nvSpPr>
        <p:spPr>
          <a:xfrm>
            <a:off x="8020470" y="3456488"/>
            <a:ext cx="3062900" cy="461665"/>
          </a:xfrm>
          <a:prstGeom prst="rect">
            <a:avLst/>
          </a:prstGeom>
          <a:noFill/>
        </p:spPr>
        <p:txBody>
          <a:bodyPr wrap="square" rtlCol="0">
            <a:spAutoFit/>
          </a:bodyPr>
          <a:lstStyle/>
          <a:p>
            <a:pPr algn="ctr"/>
            <a:r>
              <a:rPr lang="en-US" sz="2400" b="1"/>
              <a:t>Robust to Outliers</a:t>
            </a:r>
            <a:endParaRPr lang="en-CA" sz="2400" b="1"/>
          </a:p>
        </p:txBody>
      </p:sp>
      <p:sp>
        <p:nvSpPr>
          <p:cNvPr id="27" name="TextBox 26">
            <a:extLst>
              <a:ext uri="{FF2B5EF4-FFF2-40B4-BE49-F238E27FC236}">
                <a16:creationId xmlns:a16="http://schemas.microsoft.com/office/drawing/2014/main" id="{57F20304-3248-CC12-638D-1BCD47DA8DCD}"/>
              </a:ext>
            </a:extLst>
          </p:cNvPr>
          <p:cNvSpPr txBox="1"/>
          <p:nvPr/>
        </p:nvSpPr>
        <p:spPr>
          <a:xfrm>
            <a:off x="8084646" y="3918813"/>
            <a:ext cx="3062900" cy="1323439"/>
          </a:xfrm>
          <a:prstGeom prst="rect">
            <a:avLst/>
          </a:prstGeom>
          <a:noFill/>
        </p:spPr>
        <p:txBody>
          <a:bodyPr wrap="square" rtlCol="0">
            <a:spAutoFit/>
          </a:bodyPr>
          <a:lstStyle/>
          <a:p>
            <a:pPr marL="171450" indent="-171450">
              <a:buFont typeface="Arial" panose="020B0604020202020204" pitchFamily="34" charset="0"/>
              <a:buChar char="•"/>
            </a:pPr>
            <a:r>
              <a:rPr lang="en-US" sz="2000"/>
              <a:t>Intentional or not, poor performers provide minimal impact to predictions</a:t>
            </a:r>
          </a:p>
        </p:txBody>
      </p:sp>
      <p:grpSp>
        <p:nvGrpSpPr>
          <p:cNvPr id="35" name="Graphic 29" descr="Users with solid fill">
            <a:extLst>
              <a:ext uri="{FF2B5EF4-FFF2-40B4-BE49-F238E27FC236}">
                <a16:creationId xmlns:a16="http://schemas.microsoft.com/office/drawing/2014/main" id="{5C3FB45A-9972-006D-3D87-A7CD9C081AB4}"/>
              </a:ext>
            </a:extLst>
          </p:cNvPr>
          <p:cNvGrpSpPr/>
          <p:nvPr/>
        </p:nvGrpSpPr>
        <p:grpSpPr>
          <a:xfrm>
            <a:off x="9030802" y="2249669"/>
            <a:ext cx="1042235" cy="650157"/>
            <a:chOff x="9030802" y="3103919"/>
            <a:chExt cx="1042235" cy="650157"/>
          </a:xfrm>
          <a:solidFill>
            <a:schemeClr val="tx1"/>
          </a:solidFill>
        </p:grpSpPr>
        <p:sp>
          <p:nvSpPr>
            <p:cNvPr id="36" name="Freeform: Shape 35">
              <a:extLst>
                <a:ext uri="{FF2B5EF4-FFF2-40B4-BE49-F238E27FC236}">
                  <a16:creationId xmlns:a16="http://schemas.microsoft.com/office/drawing/2014/main" id="{33ADB124-61E6-A01D-AC35-9B374037F1FB}"/>
                </a:ext>
              </a:extLst>
            </p:cNvPr>
            <p:cNvSpPr/>
            <p:nvPr/>
          </p:nvSpPr>
          <p:spPr>
            <a:xfrm>
              <a:off x="9142470" y="3103919"/>
              <a:ext cx="223336" cy="223336"/>
            </a:xfrm>
            <a:custGeom>
              <a:avLst/>
              <a:gdLst>
                <a:gd name="connsiteX0" fmla="*/ 223336 w 223336"/>
                <a:gd name="connsiteY0" fmla="*/ 111668 h 223336"/>
                <a:gd name="connsiteX1" fmla="*/ 111668 w 223336"/>
                <a:gd name="connsiteY1" fmla="*/ 223336 h 223336"/>
                <a:gd name="connsiteX2" fmla="*/ 0 w 223336"/>
                <a:gd name="connsiteY2" fmla="*/ 111668 h 223336"/>
                <a:gd name="connsiteX3" fmla="*/ 111668 w 223336"/>
                <a:gd name="connsiteY3" fmla="*/ 0 h 223336"/>
                <a:gd name="connsiteX4" fmla="*/ 223336 w 223336"/>
                <a:gd name="connsiteY4" fmla="*/ 111668 h 2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36" h="223336">
                  <a:moveTo>
                    <a:pt x="223336" y="111668"/>
                  </a:moveTo>
                  <a:cubicBezTo>
                    <a:pt x="223336" y="173341"/>
                    <a:pt x="173341" y="223336"/>
                    <a:pt x="111668" y="223336"/>
                  </a:cubicBezTo>
                  <a:cubicBezTo>
                    <a:pt x="49996" y="223336"/>
                    <a:pt x="0" y="173341"/>
                    <a:pt x="0" y="111668"/>
                  </a:cubicBezTo>
                  <a:cubicBezTo>
                    <a:pt x="0" y="49995"/>
                    <a:pt x="49996" y="0"/>
                    <a:pt x="111668" y="0"/>
                  </a:cubicBezTo>
                  <a:cubicBezTo>
                    <a:pt x="173341" y="0"/>
                    <a:pt x="223336" y="49995"/>
                    <a:pt x="223336" y="111668"/>
                  </a:cubicBezTo>
                  <a:close/>
                </a:path>
              </a:pathLst>
            </a:custGeom>
            <a:solidFill>
              <a:schemeClr val="tx1"/>
            </a:solidFill>
            <a:ln w="12402" cap="flat">
              <a:noFill/>
              <a:prstDash val="solid"/>
              <a:miter/>
            </a:ln>
          </p:spPr>
          <p:txBody>
            <a:bodyPr rtlCol="0" anchor="ctr"/>
            <a:lstStyle/>
            <a:p>
              <a:endParaRPr lang="en-CA"/>
            </a:p>
          </p:txBody>
        </p:sp>
        <p:sp>
          <p:nvSpPr>
            <p:cNvPr id="37" name="Freeform: Shape 36">
              <a:extLst>
                <a:ext uri="{FF2B5EF4-FFF2-40B4-BE49-F238E27FC236}">
                  <a16:creationId xmlns:a16="http://schemas.microsoft.com/office/drawing/2014/main" id="{EFA4AFF5-9C95-2065-DAE5-8BE52B7143AF}"/>
                </a:ext>
              </a:extLst>
            </p:cNvPr>
            <p:cNvSpPr/>
            <p:nvPr/>
          </p:nvSpPr>
          <p:spPr>
            <a:xfrm>
              <a:off x="9738033" y="3103919"/>
              <a:ext cx="223336" cy="223336"/>
            </a:xfrm>
            <a:custGeom>
              <a:avLst/>
              <a:gdLst>
                <a:gd name="connsiteX0" fmla="*/ 223336 w 223336"/>
                <a:gd name="connsiteY0" fmla="*/ 111668 h 223336"/>
                <a:gd name="connsiteX1" fmla="*/ 111668 w 223336"/>
                <a:gd name="connsiteY1" fmla="*/ 223336 h 223336"/>
                <a:gd name="connsiteX2" fmla="*/ 0 w 223336"/>
                <a:gd name="connsiteY2" fmla="*/ 111668 h 223336"/>
                <a:gd name="connsiteX3" fmla="*/ 111668 w 223336"/>
                <a:gd name="connsiteY3" fmla="*/ 0 h 223336"/>
                <a:gd name="connsiteX4" fmla="*/ 223336 w 223336"/>
                <a:gd name="connsiteY4" fmla="*/ 111668 h 2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36" h="223336">
                  <a:moveTo>
                    <a:pt x="223336" y="111668"/>
                  </a:moveTo>
                  <a:cubicBezTo>
                    <a:pt x="223336" y="173341"/>
                    <a:pt x="173341" y="223336"/>
                    <a:pt x="111668" y="223336"/>
                  </a:cubicBezTo>
                  <a:cubicBezTo>
                    <a:pt x="49995" y="223336"/>
                    <a:pt x="0" y="173341"/>
                    <a:pt x="0" y="111668"/>
                  </a:cubicBezTo>
                  <a:cubicBezTo>
                    <a:pt x="0" y="49995"/>
                    <a:pt x="49995" y="0"/>
                    <a:pt x="111668" y="0"/>
                  </a:cubicBezTo>
                  <a:cubicBezTo>
                    <a:pt x="173341" y="0"/>
                    <a:pt x="223336" y="49995"/>
                    <a:pt x="223336" y="111668"/>
                  </a:cubicBezTo>
                  <a:close/>
                </a:path>
              </a:pathLst>
            </a:custGeom>
            <a:solidFill>
              <a:schemeClr val="accent2">
                <a:lumMod val="60000"/>
                <a:lumOff val="40000"/>
              </a:schemeClr>
            </a:solidFill>
            <a:ln w="12402" cap="flat">
              <a:noFill/>
              <a:prstDash val="solid"/>
              <a:miter/>
            </a:ln>
          </p:spPr>
          <p:txBody>
            <a:bodyPr rtlCol="0" anchor="ctr"/>
            <a:lstStyle/>
            <a:p>
              <a:endParaRPr lang="en-CA">
                <a:solidFill>
                  <a:schemeClr val="tx1">
                    <a:lumMod val="75000"/>
                  </a:schemeClr>
                </a:solidFill>
              </a:endParaRPr>
            </a:p>
          </p:txBody>
        </p:sp>
        <p:sp>
          <p:nvSpPr>
            <p:cNvPr id="38" name="Freeform: Shape 37">
              <a:extLst>
                <a:ext uri="{FF2B5EF4-FFF2-40B4-BE49-F238E27FC236}">
                  <a16:creationId xmlns:a16="http://schemas.microsoft.com/office/drawing/2014/main" id="{FD2A2628-9BBD-F38D-77C9-ECEBA943DA4A}"/>
                </a:ext>
              </a:extLst>
            </p:cNvPr>
            <p:cNvSpPr/>
            <p:nvPr/>
          </p:nvSpPr>
          <p:spPr>
            <a:xfrm>
              <a:off x="9328583" y="3530740"/>
              <a:ext cx="446672" cy="223336"/>
            </a:xfrm>
            <a:custGeom>
              <a:avLst/>
              <a:gdLst>
                <a:gd name="connsiteX0" fmla="*/ 446672 w 446672"/>
                <a:gd name="connsiteY0" fmla="*/ 223336 h 223336"/>
                <a:gd name="connsiteX1" fmla="*/ 446672 w 446672"/>
                <a:gd name="connsiteY1" fmla="*/ 111668 h 223336"/>
                <a:gd name="connsiteX2" fmla="*/ 424339 w 446672"/>
                <a:gd name="connsiteY2" fmla="*/ 67001 h 223336"/>
                <a:gd name="connsiteX3" fmla="*/ 315152 w 446672"/>
                <a:gd name="connsiteY3" fmla="*/ 14889 h 223336"/>
                <a:gd name="connsiteX4" fmla="*/ 223336 w 446672"/>
                <a:gd name="connsiteY4" fmla="*/ 0 h 223336"/>
                <a:gd name="connsiteX5" fmla="*/ 131520 w 446672"/>
                <a:gd name="connsiteY5" fmla="*/ 14889 h 223336"/>
                <a:gd name="connsiteX6" fmla="*/ 22334 w 446672"/>
                <a:gd name="connsiteY6" fmla="*/ 67001 h 223336"/>
                <a:gd name="connsiteX7" fmla="*/ 0 w 446672"/>
                <a:gd name="connsiteY7" fmla="*/ 111668 h 223336"/>
                <a:gd name="connsiteX8" fmla="*/ 0 w 446672"/>
                <a:gd name="connsiteY8" fmla="*/ 223336 h 223336"/>
                <a:gd name="connsiteX9" fmla="*/ 446672 w 446672"/>
                <a:gd name="connsiteY9" fmla="*/ 223336 h 2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672" h="223336">
                  <a:moveTo>
                    <a:pt x="446672" y="223336"/>
                  </a:moveTo>
                  <a:lnTo>
                    <a:pt x="446672" y="111668"/>
                  </a:lnTo>
                  <a:cubicBezTo>
                    <a:pt x="446672" y="94297"/>
                    <a:pt x="439228" y="76927"/>
                    <a:pt x="424339" y="67001"/>
                  </a:cubicBezTo>
                  <a:cubicBezTo>
                    <a:pt x="394560" y="42186"/>
                    <a:pt x="354856" y="24815"/>
                    <a:pt x="315152" y="14889"/>
                  </a:cubicBezTo>
                  <a:cubicBezTo>
                    <a:pt x="287855" y="7445"/>
                    <a:pt x="255596" y="0"/>
                    <a:pt x="223336" y="0"/>
                  </a:cubicBezTo>
                  <a:cubicBezTo>
                    <a:pt x="193558" y="0"/>
                    <a:pt x="161298" y="4963"/>
                    <a:pt x="131520" y="14889"/>
                  </a:cubicBezTo>
                  <a:cubicBezTo>
                    <a:pt x="91816" y="24815"/>
                    <a:pt x="54593" y="44667"/>
                    <a:pt x="22334" y="67001"/>
                  </a:cubicBezTo>
                  <a:cubicBezTo>
                    <a:pt x="7445" y="79408"/>
                    <a:pt x="0" y="94297"/>
                    <a:pt x="0" y="111668"/>
                  </a:cubicBezTo>
                  <a:lnTo>
                    <a:pt x="0" y="223336"/>
                  </a:lnTo>
                  <a:lnTo>
                    <a:pt x="446672" y="223336"/>
                  </a:lnTo>
                  <a:close/>
                </a:path>
              </a:pathLst>
            </a:custGeom>
            <a:solidFill>
              <a:schemeClr val="tx1"/>
            </a:solidFill>
            <a:ln w="12402" cap="flat">
              <a:noFill/>
              <a:prstDash val="solid"/>
              <a:miter/>
            </a:ln>
          </p:spPr>
          <p:txBody>
            <a:bodyPr rtlCol="0" anchor="ctr"/>
            <a:lstStyle/>
            <a:p>
              <a:endParaRPr lang="en-CA"/>
            </a:p>
          </p:txBody>
        </p:sp>
        <p:sp>
          <p:nvSpPr>
            <p:cNvPr id="39" name="Freeform: Shape 38">
              <a:extLst>
                <a:ext uri="{FF2B5EF4-FFF2-40B4-BE49-F238E27FC236}">
                  <a16:creationId xmlns:a16="http://schemas.microsoft.com/office/drawing/2014/main" id="{43E3D962-BA29-3FE3-D2EC-EE75DB533B15}"/>
                </a:ext>
              </a:extLst>
            </p:cNvPr>
            <p:cNvSpPr/>
            <p:nvPr/>
          </p:nvSpPr>
          <p:spPr>
            <a:xfrm>
              <a:off x="9440251" y="3277625"/>
              <a:ext cx="223336" cy="223336"/>
            </a:xfrm>
            <a:custGeom>
              <a:avLst/>
              <a:gdLst>
                <a:gd name="connsiteX0" fmla="*/ 223336 w 223336"/>
                <a:gd name="connsiteY0" fmla="*/ 111668 h 223336"/>
                <a:gd name="connsiteX1" fmla="*/ 111668 w 223336"/>
                <a:gd name="connsiteY1" fmla="*/ 223336 h 223336"/>
                <a:gd name="connsiteX2" fmla="*/ 0 w 223336"/>
                <a:gd name="connsiteY2" fmla="*/ 111668 h 223336"/>
                <a:gd name="connsiteX3" fmla="*/ 111668 w 223336"/>
                <a:gd name="connsiteY3" fmla="*/ 0 h 223336"/>
                <a:gd name="connsiteX4" fmla="*/ 223336 w 223336"/>
                <a:gd name="connsiteY4" fmla="*/ 111668 h 22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36" h="223336">
                  <a:moveTo>
                    <a:pt x="223336" y="111668"/>
                  </a:moveTo>
                  <a:cubicBezTo>
                    <a:pt x="223336" y="173341"/>
                    <a:pt x="173341" y="223336"/>
                    <a:pt x="111668" y="223336"/>
                  </a:cubicBezTo>
                  <a:cubicBezTo>
                    <a:pt x="49996" y="223336"/>
                    <a:pt x="0" y="173341"/>
                    <a:pt x="0" y="111668"/>
                  </a:cubicBezTo>
                  <a:cubicBezTo>
                    <a:pt x="0" y="49995"/>
                    <a:pt x="49996" y="0"/>
                    <a:pt x="111668" y="0"/>
                  </a:cubicBezTo>
                  <a:cubicBezTo>
                    <a:pt x="173341" y="0"/>
                    <a:pt x="223336" y="49995"/>
                    <a:pt x="223336" y="111668"/>
                  </a:cubicBezTo>
                  <a:close/>
                </a:path>
              </a:pathLst>
            </a:custGeom>
            <a:solidFill>
              <a:schemeClr val="tx1"/>
            </a:solidFill>
            <a:ln w="12402" cap="flat">
              <a:noFill/>
              <a:prstDash val="solid"/>
              <a:miter/>
            </a:ln>
          </p:spPr>
          <p:txBody>
            <a:bodyPr rtlCol="0" anchor="ctr"/>
            <a:lstStyle/>
            <a:p>
              <a:endParaRPr lang="en-CA"/>
            </a:p>
          </p:txBody>
        </p:sp>
        <p:sp>
          <p:nvSpPr>
            <p:cNvPr id="40" name="Freeform: Shape 39">
              <a:extLst>
                <a:ext uri="{FF2B5EF4-FFF2-40B4-BE49-F238E27FC236}">
                  <a16:creationId xmlns:a16="http://schemas.microsoft.com/office/drawing/2014/main" id="{26298846-F82A-6157-BC81-FB545E75397F}"/>
                </a:ext>
              </a:extLst>
            </p:cNvPr>
            <p:cNvSpPr/>
            <p:nvPr/>
          </p:nvSpPr>
          <p:spPr>
            <a:xfrm>
              <a:off x="9668551" y="3357034"/>
              <a:ext cx="404486" cy="223336"/>
            </a:xfrm>
            <a:custGeom>
              <a:avLst/>
              <a:gdLst>
                <a:gd name="connsiteX0" fmla="*/ 382153 w 404486"/>
                <a:gd name="connsiteY0" fmla="*/ 67001 h 223336"/>
                <a:gd name="connsiteX1" fmla="*/ 272966 w 404486"/>
                <a:gd name="connsiteY1" fmla="*/ 14889 h 223336"/>
                <a:gd name="connsiteX2" fmla="*/ 181150 w 404486"/>
                <a:gd name="connsiteY2" fmla="*/ 0 h 223336"/>
                <a:gd name="connsiteX3" fmla="*/ 89334 w 404486"/>
                <a:gd name="connsiteY3" fmla="*/ 14889 h 223336"/>
                <a:gd name="connsiteX4" fmla="*/ 44667 w 404486"/>
                <a:gd name="connsiteY4" fmla="*/ 32260 h 223336"/>
                <a:gd name="connsiteX5" fmla="*/ 44667 w 404486"/>
                <a:gd name="connsiteY5" fmla="*/ 34741 h 223336"/>
                <a:gd name="connsiteX6" fmla="*/ 0 w 404486"/>
                <a:gd name="connsiteY6" fmla="*/ 143928 h 223336"/>
                <a:gd name="connsiteX7" fmla="*/ 114150 w 404486"/>
                <a:gd name="connsiteY7" fmla="*/ 201003 h 223336"/>
                <a:gd name="connsiteX8" fmla="*/ 134002 w 404486"/>
                <a:gd name="connsiteY8" fmla="*/ 223336 h 223336"/>
                <a:gd name="connsiteX9" fmla="*/ 404487 w 404486"/>
                <a:gd name="connsiteY9" fmla="*/ 223336 h 223336"/>
                <a:gd name="connsiteX10" fmla="*/ 404487 w 404486"/>
                <a:gd name="connsiteY10" fmla="*/ 111668 h 223336"/>
                <a:gd name="connsiteX11" fmla="*/ 382153 w 404486"/>
                <a:gd name="connsiteY11" fmla="*/ 67001 h 2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486" h="223336">
                  <a:moveTo>
                    <a:pt x="382153" y="67001"/>
                  </a:moveTo>
                  <a:cubicBezTo>
                    <a:pt x="352375" y="42186"/>
                    <a:pt x="312671" y="24815"/>
                    <a:pt x="272966" y="14889"/>
                  </a:cubicBezTo>
                  <a:cubicBezTo>
                    <a:pt x="245670" y="7445"/>
                    <a:pt x="213410" y="0"/>
                    <a:pt x="181150" y="0"/>
                  </a:cubicBezTo>
                  <a:cubicBezTo>
                    <a:pt x="151372" y="0"/>
                    <a:pt x="119113" y="4963"/>
                    <a:pt x="89334" y="14889"/>
                  </a:cubicBezTo>
                  <a:cubicBezTo>
                    <a:pt x="74445" y="19852"/>
                    <a:pt x="59556" y="24815"/>
                    <a:pt x="44667" y="32260"/>
                  </a:cubicBezTo>
                  <a:lnTo>
                    <a:pt x="44667" y="34741"/>
                  </a:lnTo>
                  <a:cubicBezTo>
                    <a:pt x="44667" y="76927"/>
                    <a:pt x="27297" y="116631"/>
                    <a:pt x="0" y="143928"/>
                  </a:cubicBezTo>
                  <a:cubicBezTo>
                    <a:pt x="47149" y="158817"/>
                    <a:pt x="84371" y="178669"/>
                    <a:pt x="114150" y="201003"/>
                  </a:cubicBezTo>
                  <a:cubicBezTo>
                    <a:pt x="121594" y="208447"/>
                    <a:pt x="129039" y="213410"/>
                    <a:pt x="134002" y="223336"/>
                  </a:cubicBezTo>
                  <a:lnTo>
                    <a:pt x="404487" y="223336"/>
                  </a:lnTo>
                  <a:lnTo>
                    <a:pt x="404487" y="111668"/>
                  </a:lnTo>
                  <a:cubicBezTo>
                    <a:pt x="404487" y="94297"/>
                    <a:pt x="397042" y="76927"/>
                    <a:pt x="382153" y="67001"/>
                  </a:cubicBezTo>
                  <a:close/>
                </a:path>
              </a:pathLst>
            </a:custGeom>
            <a:solidFill>
              <a:schemeClr val="accent2">
                <a:lumMod val="60000"/>
                <a:lumOff val="40000"/>
              </a:schemeClr>
            </a:solidFill>
            <a:ln w="12402" cap="flat">
              <a:noFill/>
              <a:prstDash val="solid"/>
              <a:miter/>
            </a:ln>
          </p:spPr>
          <p:txBody>
            <a:bodyPr rtlCol="0" anchor="ctr"/>
            <a:lstStyle/>
            <a:p>
              <a:endParaRPr lang="en-CA">
                <a:solidFill>
                  <a:schemeClr val="tx1">
                    <a:lumMod val="75000"/>
                  </a:schemeClr>
                </a:solidFill>
              </a:endParaRPr>
            </a:p>
          </p:txBody>
        </p:sp>
        <p:sp>
          <p:nvSpPr>
            <p:cNvPr id="41" name="Freeform: Shape 40">
              <a:extLst>
                <a:ext uri="{FF2B5EF4-FFF2-40B4-BE49-F238E27FC236}">
                  <a16:creationId xmlns:a16="http://schemas.microsoft.com/office/drawing/2014/main" id="{839E5ED0-1091-A579-1015-EBA3920293DB}"/>
                </a:ext>
              </a:extLst>
            </p:cNvPr>
            <p:cNvSpPr/>
            <p:nvPr/>
          </p:nvSpPr>
          <p:spPr>
            <a:xfrm>
              <a:off x="9030802" y="3357034"/>
              <a:ext cx="404486" cy="223336"/>
            </a:xfrm>
            <a:custGeom>
              <a:avLst/>
              <a:gdLst>
                <a:gd name="connsiteX0" fmla="*/ 290337 w 404486"/>
                <a:gd name="connsiteY0" fmla="*/ 201003 h 223336"/>
                <a:gd name="connsiteX1" fmla="*/ 290337 w 404486"/>
                <a:gd name="connsiteY1" fmla="*/ 201003 h 223336"/>
                <a:gd name="connsiteX2" fmla="*/ 404487 w 404486"/>
                <a:gd name="connsiteY2" fmla="*/ 143928 h 223336"/>
                <a:gd name="connsiteX3" fmla="*/ 359819 w 404486"/>
                <a:gd name="connsiteY3" fmla="*/ 34741 h 223336"/>
                <a:gd name="connsiteX4" fmla="*/ 359819 w 404486"/>
                <a:gd name="connsiteY4" fmla="*/ 29778 h 223336"/>
                <a:gd name="connsiteX5" fmla="*/ 315152 w 404486"/>
                <a:gd name="connsiteY5" fmla="*/ 14889 h 223336"/>
                <a:gd name="connsiteX6" fmla="*/ 223336 w 404486"/>
                <a:gd name="connsiteY6" fmla="*/ 0 h 223336"/>
                <a:gd name="connsiteX7" fmla="*/ 131520 w 404486"/>
                <a:gd name="connsiteY7" fmla="*/ 14889 h 223336"/>
                <a:gd name="connsiteX8" fmla="*/ 22334 w 404486"/>
                <a:gd name="connsiteY8" fmla="*/ 67001 h 223336"/>
                <a:gd name="connsiteX9" fmla="*/ 0 w 404486"/>
                <a:gd name="connsiteY9" fmla="*/ 111668 h 223336"/>
                <a:gd name="connsiteX10" fmla="*/ 0 w 404486"/>
                <a:gd name="connsiteY10" fmla="*/ 223336 h 223336"/>
                <a:gd name="connsiteX11" fmla="*/ 268003 w 404486"/>
                <a:gd name="connsiteY11" fmla="*/ 223336 h 223336"/>
                <a:gd name="connsiteX12" fmla="*/ 290337 w 404486"/>
                <a:gd name="connsiteY12" fmla="*/ 201003 h 2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486" h="223336">
                  <a:moveTo>
                    <a:pt x="290337" y="201003"/>
                  </a:moveTo>
                  <a:lnTo>
                    <a:pt x="290337" y="201003"/>
                  </a:lnTo>
                  <a:cubicBezTo>
                    <a:pt x="325078" y="176187"/>
                    <a:pt x="364782" y="156335"/>
                    <a:pt x="404487" y="143928"/>
                  </a:cubicBezTo>
                  <a:cubicBezTo>
                    <a:pt x="377190" y="114150"/>
                    <a:pt x="359819" y="76927"/>
                    <a:pt x="359819" y="34741"/>
                  </a:cubicBezTo>
                  <a:cubicBezTo>
                    <a:pt x="359819" y="32260"/>
                    <a:pt x="359819" y="32260"/>
                    <a:pt x="359819" y="29778"/>
                  </a:cubicBezTo>
                  <a:cubicBezTo>
                    <a:pt x="344930" y="24815"/>
                    <a:pt x="330041" y="17371"/>
                    <a:pt x="315152" y="14889"/>
                  </a:cubicBezTo>
                  <a:cubicBezTo>
                    <a:pt x="287855" y="7445"/>
                    <a:pt x="255596" y="0"/>
                    <a:pt x="223336" y="0"/>
                  </a:cubicBezTo>
                  <a:cubicBezTo>
                    <a:pt x="193558" y="0"/>
                    <a:pt x="161298" y="4963"/>
                    <a:pt x="131520" y="14889"/>
                  </a:cubicBezTo>
                  <a:cubicBezTo>
                    <a:pt x="91816" y="27297"/>
                    <a:pt x="54593" y="44667"/>
                    <a:pt x="22334" y="67001"/>
                  </a:cubicBezTo>
                  <a:cubicBezTo>
                    <a:pt x="7445" y="76927"/>
                    <a:pt x="0" y="94297"/>
                    <a:pt x="0" y="111668"/>
                  </a:cubicBezTo>
                  <a:lnTo>
                    <a:pt x="0" y="223336"/>
                  </a:lnTo>
                  <a:lnTo>
                    <a:pt x="268003" y="223336"/>
                  </a:lnTo>
                  <a:cubicBezTo>
                    <a:pt x="275448" y="213410"/>
                    <a:pt x="280411" y="208447"/>
                    <a:pt x="290337" y="201003"/>
                  </a:cubicBezTo>
                  <a:close/>
                </a:path>
              </a:pathLst>
            </a:custGeom>
            <a:solidFill>
              <a:schemeClr val="tx1"/>
            </a:solidFill>
            <a:ln w="12402" cap="flat">
              <a:noFill/>
              <a:prstDash val="solid"/>
              <a:miter/>
            </a:ln>
          </p:spPr>
          <p:txBody>
            <a:bodyPr rtlCol="0" anchor="ctr"/>
            <a:lstStyle/>
            <a:p>
              <a:endParaRPr lang="en-CA"/>
            </a:p>
          </p:txBody>
        </p:sp>
      </p:grpSp>
      <p:pic>
        <p:nvPicPr>
          <p:cNvPr id="32" name="Graphic 31" descr="Stopwatch 25% outline">
            <a:extLst>
              <a:ext uri="{FF2B5EF4-FFF2-40B4-BE49-F238E27FC236}">
                <a16:creationId xmlns:a16="http://schemas.microsoft.com/office/drawing/2014/main" id="{511D2AEC-EDF7-6CFF-6129-6B482977D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1452" y="1829286"/>
            <a:ext cx="1449089" cy="1449089"/>
          </a:xfrm>
          <a:prstGeom prst="rect">
            <a:avLst/>
          </a:prstGeom>
        </p:spPr>
      </p:pic>
      <p:pic>
        <p:nvPicPr>
          <p:cNvPr id="34" name="Graphic 33" descr="Bullseye with solid fill">
            <a:extLst>
              <a:ext uri="{FF2B5EF4-FFF2-40B4-BE49-F238E27FC236}">
                <a16:creationId xmlns:a16="http://schemas.microsoft.com/office/drawing/2014/main" id="{987BC56A-F5EC-786D-A5D2-4744EB5B2E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60747" y="1927551"/>
            <a:ext cx="1270192" cy="1270192"/>
          </a:xfrm>
          <a:prstGeom prst="rect">
            <a:avLst/>
          </a:prstGeom>
        </p:spPr>
      </p:pic>
      <p:sp>
        <p:nvSpPr>
          <p:cNvPr id="42" name="TextBox 41">
            <a:extLst>
              <a:ext uri="{FF2B5EF4-FFF2-40B4-BE49-F238E27FC236}">
                <a16:creationId xmlns:a16="http://schemas.microsoft.com/office/drawing/2014/main" id="{5FAE57CC-83EC-DAF4-27C3-AE77B9D1E355}"/>
              </a:ext>
            </a:extLst>
          </p:cNvPr>
          <p:cNvSpPr txBox="1"/>
          <p:nvPr/>
        </p:nvSpPr>
        <p:spPr>
          <a:xfrm>
            <a:off x="67133" y="6510639"/>
            <a:ext cx="6784452"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i="1">
                <a:solidFill>
                  <a:schemeClr val="tx1">
                    <a:lumMod val="75000"/>
                  </a:schemeClr>
                </a:solidFill>
              </a:rPr>
              <a:t>Confident in the Crowd: Bayesian Inference to Improve Data Labelling in Crowdsourcing</a:t>
            </a:r>
            <a:r>
              <a:rPr kumimoji="0" lang="en-US" sz="1100" b="0" i="1" u="none" strike="noStrike" kern="1200" cap="none" spc="0" normalizeH="0" baseline="0" noProof="0">
                <a:ln>
                  <a:noFill/>
                </a:ln>
                <a:solidFill>
                  <a:schemeClr val="tx1">
                    <a:lumMod val="75000"/>
                  </a:schemeClr>
                </a:solidFill>
                <a:effectLst/>
                <a:uLnTx/>
                <a:uFillTx/>
                <a:latin typeface="Aptos" panose="02110004020202020204"/>
                <a:ea typeface="+mn-ea"/>
                <a:cs typeface="+mn-cs"/>
              </a:rPr>
              <a:t>: Burke &amp; Klien 2021</a:t>
            </a:r>
            <a:endParaRPr kumimoji="0" lang="en-CA" sz="1100" b="0" i="1" u="none" strike="noStrike" kern="1200" cap="none" spc="0" normalizeH="0" baseline="0" noProof="0">
              <a:ln>
                <a:noFill/>
              </a:ln>
              <a:solidFill>
                <a:schemeClr val="tx1">
                  <a:lumMod val="75000"/>
                </a:scheme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5175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6718F-22F2-3ABE-7332-9687DED0369F}"/>
            </a:ext>
          </a:extLst>
        </p:cNvPr>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DADB90F6-FD24-160B-F0D1-4C73F28C0E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7E71A0-9453-6F44-8151-600926039187}"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6A76A906-696A-B91A-58D3-19BB835287ED}"/>
              </a:ext>
            </a:extLst>
          </p:cNvPr>
          <p:cNvSpPr txBox="1"/>
          <p:nvPr/>
        </p:nvSpPr>
        <p:spPr>
          <a:xfrm>
            <a:off x="11237068" y="6400412"/>
            <a:ext cx="83820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prstClr val="white"/>
                </a:solidFill>
                <a:effectLst/>
                <a:uLnTx/>
                <a:uFillTx/>
                <a:latin typeface="Aptos" panose="02110004020202020204"/>
                <a:ea typeface="+mn-ea"/>
                <a:cs typeface="+mn-cs"/>
              </a:rPr>
              <a:t>/ 32</a:t>
            </a:r>
          </a:p>
        </p:txBody>
      </p:sp>
      <p:sp>
        <p:nvSpPr>
          <p:cNvPr id="4" name="Text 1">
            <a:extLst>
              <a:ext uri="{FF2B5EF4-FFF2-40B4-BE49-F238E27FC236}">
                <a16:creationId xmlns:a16="http://schemas.microsoft.com/office/drawing/2014/main" id="{8CA90051-1E8B-B158-12B9-C76DC7CC6957}"/>
              </a:ext>
            </a:extLst>
          </p:cNvPr>
          <p:cNvSpPr/>
          <p:nvPr/>
        </p:nvSpPr>
        <p:spPr>
          <a:xfrm>
            <a:off x="538014" y="357133"/>
            <a:ext cx="9392567" cy="979359"/>
          </a:xfrm>
          <a:prstGeom prst="rect">
            <a:avLst/>
          </a:prstGeom>
          <a:noFill/>
          <a:ln/>
        </p:spPr>
        <p:txBody>
          <a:bodyPr wrap="square" lIns="0" tIns="0" rIns="0" bIns="0" rtlCol="0" anchor="t"/>
          <a:lstStyle/>
          <a:p>
            <a:pPr marL="0" marR="0" lvl="0" indent="0" algn="l" defTabSz="4572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a:ln>
                  <a:noFill/>
                </a:ln>
                <a:solidFill>
                  <a:srgbClr val="F2F2F3"/>
                </a:solidFill>
                <a:effectLst/>
                <a:uLnTx/>
                <a:uFillTx/>
                <a:latin typeface="Poppins Light" pitchFamily="34" charset="0"/>
                <a:ea typeface="Poppins Light" pitchFamily="34" charset="-122"/>
                <a:cs typeface="Poppins Light" pitchFamily="34" charset="-120"/>
              </a:rPr>
              <a:t>Hardware Optimized Engine</a:t>
            </a:r>
            <a:endParaRPr kumimoji="0" lang="en-US" sz="445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10" name="Chart 9">
            <a:extLst>
              <a:ext uri="{FF2B5EF4-FFF2-40B4-BE49-F238E27FC236}">
                <a16:creationId xmlns:a16="http://schemas.microsoft.com/office/drawing/2014/main" id="{7066D219-1A5E-FC8B-BB90-0EF2DDE31AB6}"/>
              </a:ext>
            </a:extLst>
          </p:cNvPr>
          <p:cNvGraphicFramePr/>
          <p:nvPr/>
        </p:nvGraphicFramePr>
        <p:xfrm>
          <a:off x="145907" y="1336492"/>
          <a:ext cx="4796414" cy="520241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710EAAC1-25C7-35A2-2DBE-59CD7D190B35}"/>
              </a:ext>
            </a:extLst>
          </p:cNvPr>
          <p:cNvSpPr txBox="1"/>
          <p:nvPr/>
        </p:nvSpPr>
        <p:spPr>
          <a:xfrm>
            <a:off x="512614" y="6268204"/>
            <a:ext cx="2944095" cy="261610"/>
          </a:xfrm>
          <a:prstGeom prst="rect">
            <a:avLst/>
          </a:prstGeom>
          <a:noFill/>
        </p:spPr>
        <p:txBody>
          <a:bodyPr wrap="square" rtlCol="0">
            <a:spAutoFit/>
          </a:bodyPr>
          <a:lstStyle/>
          <a:p>
            <a:r>
              <a:rPr lang="en-US" sz="1100" i="1">
                <a:solidFill>
                  <a:schemeClr val="tx1">
                    <a:lumMod val="75000"/>
                  </a:schemeClr>
                </a:solidFill>
              </a:rPr>
              <a:t>Ryzen 5 7600X, RTX 3808, DDR5-5600</a:t>
            </a:r>
            <a:endParaRPr lang="en-CA" sz="1100" i="1">
              <a:solidFill>
                <a:schemeClr val="tx1">
                  <a:lumMod val="75000"/>
                </a:schemeClr>
              </a:solidFill>
            </a:endParaRPr>
          </a:p>
        </p:txBody>
      </p:sp>
      <p:sp>
        <p:nvSpPr>
          <p:cNvPr id="12" name="TextBox 11">
            <a:extLst>
              <a:ext uri="{FF2B5EF4-FFF2-40B4-BE49-F238E27FC236}">
                <a16:creationId xmlns:a16="http://schemas.microsoft.com/office/drawing/2014/main" id="{DA48F133-3E86-5193-D52F-8BFE4FA52F33}"/>
              </a:ext>
            </a:extLst>
          </p:cNvPr>
          <p:cNvSpPr txBox="1"/>
          <p:nvPr/>
        </p:nvSpPr>
        <p:spPr>
          <a:xfrm>
            <a:off x="5453312" y="4906621"/>
            <a:ext cx="2013527" cy="307777"/>
          </a:xfrm>
          <a:prstGeom prst="rect">
            <a:avLst/>
          </a:prstGeom>
          <a:noFill/>
        </p:spPr>
        <p:txBody>
          <a:bodyPr wrap="square" rtlCol="0">
            <a:spAutoFit/>
          </a:bodyPr>
          <a:lstStyle/>
          <a:p>
            <a:r>
              <a:rPr lang="en-US" sz="1400" i="1"/>
              <a:t>4833 </a:t>
            </a:r>
            <a:r>
              <a:rPr lang="en-US" sz="1400" i="1" err="1"/>
              <a:t>mWh</a:t>
            </a:r>
            <a:r>
              <a:rPr lang="en-US" sz="1400" i="1"/>
              <a:t> vs 233 </a:t>
            </a:r>
            <a:r>
              <a:rPr lang="en-US" sz="1400" i="1" err="1"/>
              <a:t>mWh</a:t>
            </a:r>
            <a:endParaRPr lang="en-CA" sz="1400" i="1"/>
          </a:p>
        </p:txBody>
      </p:sp>
      <p:pic>
        <p:nvPicPr>
          <p:cNvPr id="17" name="Picture 16">
            <a:extLst>
              <a:ext uri="{FF2B5EF4-FFF2-40B4-BE49-F238E27FC236}">
                <a16:creationId xmlns:a16="http://schemas.microsoft.com/office/drawing/2014/main" id="{D00E2CFF-5E27-968F-9888-9CF44FF4C659}"/>
              </a:ext>
            </a:extLst>
          </p:cNvPr>
          <p:cNvPicPr>
            <a:picLocks noChangeAspect="1"/>
          </p:cNvPicPr>
          <p:nvPr/>
        </p:nvPicPr>
        <p:blipFill>
          <a:blip r:embed="rId4"/>
          <a:stretch>
            <a:fillRect/>
          </a:stretch>
        </p:blipFill>
        <p:spPr>
          <a:xfrm rot="2246007">
            <a:off x="5664650" y="1465220"/>
            <a:ext cx="4206605" cy="2511770"/>
          </a:xfrm>
          <a:prstGeom prst="rect">
            <a:avLst/>
          </a:prstGeom>
        </p:spPr>
      </p:pic>
      <p:sp>
        <p:nvSpPr>
          <p:cNvPr id="18" name="TextBox 17">
            <a:extLst>
              <a:ext uri="{FF2B5EF4-FFF2-40B4-BE49-F238E27FC236}">
                <a16:creationId xmlns:a16="http://schemas.microsoft.com/office/drawing/2014/main" id="{A4E26106-EB17-6D5D-A5E6-2422BB60EF25}"/>
              </a:ext>
            </a:extLst>
          </p:cNvPr>
          <p:cNvSpPr txBox="1"/>
          <p:nvPr/>
        </p:nvSpPr>
        <p:spPr>
          <a:xfrm>
            <a:off x="5453312" y="2972912"/>
            <a:ext cx="3586480" cy="1938992"/>
          </a:xfrm>
          <a:prstGeom prst="rect">
            <a:avLst/>
          </a:prstGeom>
          <a:noFill/>
        </p:spPr>
        <p:txBody>
          <a:bodyPr wrap="square" rtlCol="0">
            <a:spAutoFit/>
          </a:bodyPr>
          <a:lstStyle/>
          <a:p>
            <a:r>
              <a:rPr lang="en-US" sz="4800"/>
              <a:t>95% Reduction</a:t>
            </a:r>
          </a:p>
          <a:p>
            <a:r>
              <a:rPr lang="en-US" sz="2000"/>
              <a:t>In Energy Usage</a:t>
            </a:r>
            <a:endParaRPr lang="en-CA" sz="4400"/>
          </a:p>
        </p:txBody>
      </p:sp>
      <p:sp>
        <p:nvSpPr>
          <p:cNvPr id="29" name="Rectangle: Rounded Corners 28">
            <a:extLst>
              <a:ext uri="{FF2B5EF4-FFF2-40B4-BE49-F238E27FC236}">
                <a16:creationId xmlns:a16="http://schemas.microsoft.com/office/drawing/2014/main" id="{EE0AE86B-A41C-31A6-E562-9E208BAB47BF}"/>
              </a:ext>
            </a:extLst>
          </p:cNvPr>
          <p:cNvSpPr/>
          <p:nvPr/>
        </p:nvSpPr>
        <p:spPr>
          <a:xfrm>
            <a:off x="9569062" y="2032408"/>
            <a:ext cx="2011680" cy="3768952"/>
          </a:xfrm>
          <a:prstGeom prst="roundRect">
            <a:avLst/>
          </a:prstGeom>
          <a:no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Graphic 26" descr="Unlock with solid fill">
            <a:extLst>
              <a:ext uri="{FF2B5EF4-FFF2-40B4-BE49-F238E27FC236}">
                <a16:creationId xmlns:a16="http://schemas.microsoft.com/office/drawing/2014/main" id="{AAA69510-1C88-BD89-4CFE-FE23A84F2B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3803" y="1455225"/>
            <a:ext cx="914400" cy="914400"/>
          </a:xfrm>
          <a:prstGeom prst="rect">
            <a:avLst/>
          </a:prstGeom>
        </p:spPr>
      </p:pic>
      <p:sp>
        <p:nvSpPr>
          <p:cNvPr id="28" name="TextBox 27">
            <a:extLst>
              <a:ext uri="{FF2B5EF4-FFF2-40B4-BE49-F238E27FC236}">
                <a16:creationId xmlns:a16="http://schemas.microsoft.com/office/drawing/2014/main" id="{80C633C5-769E-7987-A0A8-26C5E63D5984}"/>
              </a:ext>
            </a:extLst>
          </p:cNvPr>
          <p:cNvSpPr txBox="1"/>
          <p:nvPr/>
        </p:nvSpPr>
        <p:spPr>
          <a:xfrm>
            <a:off x="9587744" y="2429600"/>
            <a:ext cx="2011680" cy="3416320"/>
          </a:xfrm>
          <a:prstGeom prst="rect">
            <a:avLst/>
          </a:prstGeom>
          <a:noFill/>
        </p:spPr>
        <p:txBody>
          <a:bodyPr wrap="square" rtlCol="0">
            <a:spAutoFit/>
          </a:bodyPr>
          <a:lstStyle/>
          <a:p>
            <a:pPr marL="285750" indent="-285750">
              <a:buFont typeface="Arial" panose="020B0604020202020204" pitchFamily="34" charset="0"/>
              <a:buChar char="•"/>
            </a:pPr>
            <a:r>
              <a:rPr lang="en-US"/>
              <a:t>More frequent aggregation</a:t>
            </a:r>
          </a:p>
          <a:p>
            <a:endParaRPr lang="en-US"/>
          </a:p>
          <a:p>
            <a:pPr marL="285750" indent="-285750">
              <a:buFont typeface="Arial" panose="020B0604020202020204" pitchFamily="34" charset="0"/>
              <a:buChar char="•"/>
            </a:pPr>
            <a:r>
              <a:rPr lang="en-CA"/>
              <a:t>Better data availability</a:t>
            </a:r>
          </a:p>
          <a:p>
            <a:endParaRPr lang="en-US"/>
          </a:p>
          <a:p>
            <a:pPr marL="285750" indent="-285750">
              <a:buFont typeface="Arial" panose="020B0604020202020204" pitchFamily="34" charset="0"/>
              <a:buChar char="•"/>
            </a:pPr>
            <a:r>
              <a:rPr lang="en-CA"/>
              <a:t>More efficient image serving</a:t>
            </a:r>
          </a:p>
          <a:p>
            <a:endParaRPr lang="en-US"/>
          </a:p>
          <a:p>
            <a:pPr marL="285750" indent="-285750">
              <a:buFont typeface="Arial" panose="020B0604020202020204" pitchFamily="34" charset="0"/>
              <a:buChar char="•"/>
            </a:pPr>
            <a:r>
              <a:rPr lang="en-CA"/>
              <a:t>Higher accuracy</a:t>
            </a:r>
          </a:p>
          <a:p>
            <a:endParaRPr lang="en-CA"/>
          </a:p>
        </p:txBody>
      </p:sp>
      <p:cxnSp>
        <p:nvCxnSpPr>
          <p:cNvPr id="2" name="Straight Connector 1">
            <a:extLst>
              <a:ext uri="{FF2B5EF4-FFF2-40B4-BE49-F238E27FC236}">
                <a16:creationId xmlns:a16="http://schemas.microsoft.com/office/drawing/2014/main" id="{66CCB786-9D9B-972F-44B9-2A3DE25D3414}"/>
              </a:ext>
            </a:extLst>
          </p:cNvPr>
          <p:cNvCxnSpPr/>
          <p:nvPr/>
        </p:nvCxnSpPr>
        <p:spPr>
          <a:xfrm>
            <a:off x="259773" y="1128300"/>
            <a:ext cx="10873386" cy="0"/>
          </a:xfrm>
          <a:prstGeom prst="line">
            <a:avLst/>
          </a:pr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5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702F2-DF02-F752-0923-0C6E1B2EAEA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FFCD497-0D27-FE76-E205-545BC36463F8}"/>
              </a:ext>
            </a:extLst>
          </p:cNvPr>
          <p:cNvSpPr/>
          <p:nvPr/>
        </p:nvSpPr>
        <p:spPr>
          <a:xfrm>
            <a:off x="442097" y="382016"/>
            <a:ext cx="7516416"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The money question:</a:t>
            </a:r>
          </a:p>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	Revenue model</a:t>
            </a:r>
            <a:endParaRPr lang="en-US" sz="4450"/>
          </a:p>
        </p:txBody>
      </p:sp>
      <p:sp>
        <p:nvSpPr>
          <p:cNvPr id="14" name="Text 9">
            <a:extLst>
              <a:ext uri="{FF2B5EF4-FFF2-40B4-BE49-F238E27FC236}">
                <a16:creationId xmlns:a16="http://schemas.microsoft.com/office/drawing/2014/main" id="{CDA09C62-9840-DD05-5D15-ACD1B220AEE0}"/>
              </a:ext>
            </a:extLst>
          </p:cNvPr>
          <p:cNvSpPr/>
          <p:nvPr/>
        </p:nvSpPr>
        <p:spPr>
          <a:xfrm>
            <a:off x="415782" y="6121654"/>
            <a:ext cx="11360436" cy="354330"/>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Market size of data labeling $17.0B by 2030 [2].</a:t>
            </a:r>
            <a:endParaRPr lang="en-US" sz="1750"/>
          </a:p>
        </p:txBody>
      </p:sp>
      <p:sp>
        <p:nvSpPr>
          <p:cNvPr id="24" name="Slide Number Placeholder 23">
            <a:extLst>
              <a:ext uri="{FF2B5EF4-FFF2-40B4-BE49-F238E27FC236}">
                <a16:creationId xmlns:a16="http://schemas.microsoft.com/office/drawing/2014/main" id="{71DA6EBE-8187-4973-3A4E-12B71391668D}"/>
              </a:ext>
            </a:extLst>
          </p:cNvPr>
          <p:cNvSpPr>
            <a:spLocks noGrp="1"/>
          </p:cNvSpPr>
          <p:nvPr>
            <p:ph type="sldNum" sz="quarter" idx="12"/>
          </p:nvPr>
        </p:nvSpPr>
        <p:spPr/>
        <p:txBody>
          <a:bodyPr/>
          <a:lstStyle/>
          <a:p>
            <a:fld id="{637E71A0-9453-6F44-8151-600926039187}" type="slidenum">
              <a:rPr lang="en-US" smtClean="0"/>
              <a:t>26</a:t>
            </a:fld>
            <a:endParaRPr lang="en-US"/>
          </a:p>
        </p:txBody>
      </p:sp>
      <p:sp>
        <p:nvSpPr>
          <p:cNvPr id="3" name="TextBox 2">
            <a:extLst>
              <a:ext uri="{FF2B5EF4-FFF2-40B4-BE49-F238E27FC236}">
                <a16:creationId xmlns:a16="http://schemas.microsoft.com/office/drawing/2014/main" id="{FE11577D-4C1B-A59F-8A64-EED9D88CFA19}"/>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grpSp>
        <p:nvGrpSpPr>
          <p:cNvPr id="4" name="Group 3">
            <a:extLst>
              <a:ext uri="{FF2B5EF4-FFF2-40B4-BE49-F238E27FC236}">
                <a16:creationId xmlns:a16="http://schemas.microsoft.com/office/drawing/2014/main" id="{8939DCD6-BBB1-2090-A6E6-70F2C524942A}"/>
              </a:ext>
            </a:extLst>
          </p:cNvPr>
          <p:cNvGrpSpPr/>
          <p:nvPr/>
        </p:nvGrpSpPr>
        <p:grpSpPr>
          <a:xfrm>
            <a:off x="1192811" y="2320665"/>
            <a:ext cx="4207942" cy="853322"/>
            <a:chOff x="374243" y="2204854"/>
            <a:chExt cx="4207942" cy="853322"/>
          </a:xfrm>
        </p:grpSpPr>
        <p:sp>
          <p:nvSpPr>
            <p:cNvPr id="5" name="Shape 2">
              <a:extLst>
                <a:ext uri="{FF2B5EF4-FFF2-40B4-BE49-F238E27FC236}">
                  <a16:creationId xmlns:a16="http://schemas.microsoft.com/office/drawing/2014/main" id="{24E1F016-8A94-67F0-BAED-D7FF49C56C33}"/>
                </a:ext>
              </a:extLst>
            </p:cNvPr>
            <p:cNvSpPr/>
            <p:nvPr/>
          </p:nvSpPr>
          <p:spPr>
            <a:xfrm>
              <a:off x="374243" y="230403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1</a:t>
              </a:r>
            </a:p>
          </p:txBody>
        </p:sp>
        <p:sp>
          <p:nvSpPr>
            <p:cNvPr id="6" name="Text 3">
              <a:extLst>
                <a:ext uri="{FF2B5EF4-FFF2-40B4-BE49-F238E27FC236}">
                  <a16:creationId xmlns:a16="http://schemas.microsoft.com/office/drawing/2014/main" id="{3F804CF6-A34D-EB4E-997E-F2A355344CF5}"/>
                </a:ext>
              </a:extLst>
            </p:cNvPr>
            <p:cNvSpPr/>
            <p:nvPr/>
          </p:nvSpPr>
          <p:spPr>
            <a:xfrm>
              <a:off x="1122943" y="2204854"/>
              <a:ext cx="2916793" cy="354330"/>
            </a:xfrm>
            <a:prstGeom prst="rect">
              <a:avLst/>
            </a:prstGeom>
            <a:noFill/>
            <a:ln/>
          </p:spPr>
          <p:txBody>
            <a:bodyPr wrap="none" lIns="0" tIns="0" rIns="0" bIns="0" rtlCol="0" anchor="t"/>
            <a:lstStyle/>
            <a:p>
              <a:pPr>
                <a:lnSpc>
                  <a:spcPts val="2750"/>
                </a:lnSpc>
              </a:pPr>
              <a:r>
                <a:rPr lang="en-US" sz="2200">
                  <a:solidFill>
                    <a:srgbClr val="E5E0DF"/>
                  </a:solidFill>
                  <a:latin typeface="Poppins Light" pitchFamily="34" charset="0"/>
                  <a:ea typeface="Poppins Light" pitchFamily="34" charset="-122"/>
                  <a:cs typeface="Poppins Light" pitchFamily="34" charset="-120"/>
                </a:rPr>
                <a:t>Client Fees</a:t>
              </a:r>
              <a:endParaRPr lang="en-US" sz="2200"/>
            </a:p>
          </p:txBody>
        </p:sp>
        <p:sp>
          <p:nvSpPr>
            <p:cNvPr id="7" name="Text 4">
              <a:extLst>
                <a:ext uri="{FF2B5EF4-FFF2-40B4-BE49-F238E27FC236}">
                  <a16:creationId xmlns:a16="http://schemas.microsoft.com/office/drawing/2014/main" id="{4922FFD7-DCE5-1B7F-1589-7469A1F37688}"/>
                </a:ext>
              </a:extLst>
            </p:cNvPr>
            <p:cNvSpPr/>
            <p:nvPr/>
          </p:nvSpPr>
          <p:spPr>
            <a:xfrm>
              <a:off x="1122943" y="2695273"/>
              <a:ext cx="3459242"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Client pay X; cost of manual labelling Y; image procurement is Z </a:t>
              </a:r>
            </a:p>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Difference is the revenue.</a:t>
              </a:r>
              <a:endParaRPr lang="en-US" sz="1750"/>
            </a:p>
          </p:txBody>
        </p:sp>
      </p:grpSp>
      <p:grpSp>
        <p:nvGrpSpPr>
          <p:cNvPr id="8" name="Group 7">
            <a:extLst>
              <a:ext uri="{FF2B5EF4-FFF2-40B4-BE49-F238E27FC236}">
                <a16:creationId xmlns:a16="http://schemas.microsoft.com/office/drawing/2014/main" id="{4EAE50C2-CFC3-95C9-D3CE-2477A59FF78A}"/>
              </a:ext>
            </a:extLst>
          </p:cNvPr>
          <p:cNvGrpSpPr/>
          <p:nvPr/>
        </p:nvGrpSpPr>
        <p:grpSpPr>
          <a:xfrm>
            <a:off x="1192811" y="4110793"/>
            <a:ext cx="4207942" cy="853322"/>
            <a:chOff x="374243" y="2204854"/>
            <a:chExt cx="4207942" cy="853322"/>
          </a:xfrm>
        </p:grpSpPr>
        <p:sp>
          <p:nvSpPr>
            <p:cNvPr id="9" name="Shape 2">
              <a:extLst>
                <a:ext uri="{FF2B5EF4-FFF2-40B4-BE49-F238E27FC236}">
                  <a16:creationId xmlns:a16="http://schemas.microsoft.com/office/drawing/2014/main" id="{47009E41-A2FF-0BAC-1522-6194AE444C5B}"/>
                </a:ext>
              </a:extLst>
            </p:cNvPr>
            <p:cNvSpPr/>
            <p:nvPr/>
          </p:nvSpPr>
          <p:spPr>
            <a:xfrm>
              <a:off x="374243" y="230403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2</a:t>
              </a:r>
            </a:p>
          </p:txBody>
        </p:sp>
        <p:sp>
          <p:nvSpPr>
            <p:cNvPr id="10" name="Text 3">
              <a:extLst>
                <a:ext uri="{FF2B5EF4-FFF2-40B4-BE49-F238E27FC236}">
                  <a16:creationId xmlns:a16="http://schemas.microsoft.com/office/drawing/2014/main" id="{5C0091FC-39A5-CE48-72A7-B97FA04E54A9}"/>
                </a:ext>
              </a:extLst>
            </p:cNvPr>
            <p:cNvSpPr/>
            <p:nvPr/>
          </p:nvSpPr>
          <p:spPr>
            <a:xfrm>
              <a:off x="1122943" y="2204854"/>
              <a:ext cx="291679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Client Labeler Ecosystem</a:t>
              </a:r>
              <a:endParaRPr lang="en-US" sz="2200">
                <a:latin typeface="Poppins" pitchFamily="2" charset="77"/>
                <a:cs typeface="Poppins" pitchFamily="2" charset="77"/>
              </a:endParaRPr>
            </a:p>
          </p:txBody>
        </p:sp>
        <p:sp>
          <p:nvSpPr>
            <p:cNvPr id="11" name="Text 4">
              <a:extLst>
                <a:ext uri="{FF2B5EF4-FFF2-40B4-BE49-F238E27FC236}">
                  <a16:creationId xmlns:a16="http://schemas.microsoft.com/office/drawing/2014/main" id="{25B3DBB5-EAB8-7C0E-1C08-0D1987E2DA6A}"/>
                </a:ext>
              </a:extLst>
            </p:cNvPr>
            <p:cNvSpPr/>
            <p:nvPr/>
          </p:nvSpPr>
          <p:spPr>
            <a:xfrm>
              <a:off x="1122943" y="2695273"/>
              <a:ext cx="3459242"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Pay-per-image or subscription model for datasets</a:t>
              </a:r>
              <a:endParaRPr lang="en-US" sz="1750"/>
            </a:p>
          </p:txBody>
        </p:sp>
      </p:grpSp>
    </p:spTree>
    <p:extLst>
      <p:ext uri="{BB962C8B-B14F-4D97-AF65-F5344CB8AC3E}">
        <p14:creationId xmlns:p14="http://schemas.microsoft.com/office/powerpoint/2010/main" val="3759869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4852593-21BA-1DD4-BB47-E6BBC7CEE498}"/>
              </a:ext>
            </a:extLst>
          </p:cNvPr>
          <p:cNvSpPr/>
          <p:nvPr/>
        </p:nvSpPr>
        <p:spPr>
          <a:xfrm>
            <a:off x="442097" y="382016"/>
            <a:ext cx="7516416"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Looking ahead:</a:t>
            </a:r>
          </a:p>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	Scalability &amp; Future Growth</a:t>
            </a:r>
            <a:endParaRPr lang="en-US" sz="4450"/>
          </a:p>
        </p:txBody>
      </p:sp>
      <p:sp>
        <p:nvSpPr>
          <p:cNvPr id="5" name="Text 2">
            <a:extLst>
              <a:ext uri="{FF2B5EF4-FFF2-40B4-BE49-F238E27FC236}">
                <a16:creationId xmlns:a16="http://schemas.microsoft.com/office/drawing/2014/main" id="{84D70EB6-0C97-F6A4-92AA-E6CE0DE6AC1C}"/>
              </a:ext>
            </a:extLst>
          </p:cNvPr>
          <p:cNvSpPr/>
          <p:nvPr/>
        </p:nvSpPr>
        <p:spPr>
          <a:xfrm>
            <a:off x="8390698" y="2667328"/>
            <a:ext cx="2228906"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Object tracking</a:t>
            </a:r>
            <a:endParaRPr lang="en-US" sz="2200"/>
          </a:p>
        </p:txBody>
      </p:sp>
      <p:sp>
        <p:nvSpPr>
          <p:cNvPr id="9" name="Text 5">
            <a:extLst>
              <a:ext uri="{FF2B5EF4-FFF2-40B4-BE49-F238E27FC236}">
                <a16:creationId xmlns:a16="http://schemas.microsoft.com/office/drawing/2014/main" id="{8D271B86-D6BE-9463-E488-7AEE1DC00F5F}"/>
              </a:ext>
            </a:extLst>
          </p:cNvPr>
          <p:cNvSpPr/>
          <p:nvPr/>
        </p:nvSpPr>
        <p:spPr>
          <a:xfrm>
            <a:off x="5812959" y="3419983"/>
            <a:ext cx="2577739" cy="354389"/>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New data sources </a:t>
            </a:r>
            <a:endParaRPr lang="en-US" sz="2200"/>
          </a:p>
        </p:txBody>
      </p:sp>
      <p:sp>
        <p:nvSpPr>
          <p:cNvPr id="13" name="Text 8">
            <a:extLst>
              <a:ext uri="{FF2B5EF4-FFF2-40B4-BE49-F238E27FC236}">
                <a16:creationId xmlns:a16="http://schemas.microsoft.com/office/drawing/2014/main" id="{841C1E16-044B-1AF0-418F-0F0B48208889}"/>
              </a:ext>
            </a:extLst>
          </p:cNvPr>
          <p:cNvSpPr/>
          <p:nvPr/>
        </p:nvSpPr>
        <p:spPr>
          <a:xfrm>
            <a:off x="3288596" y="4190791"/>
            <a:ext cx="252436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Smarter decisions</a:t>
            </a:r>
            <a:endParaRPr lang="en-US" sz="2200"/>
          </a:p>
        </p:txBody>
      </p:sp>
      <p:cxnSp>
        <p:nvCxnSpPr>
          <p:cNvPr id="17" name="Straight Connector 16">
            <a:extLst>
              <a:ext uri="{FF2B5EF4-FFF2-40B4-BE49-F238E27FC236}">
                <a16:creationId xmlns:a16="http://schemas.microsoft.com/office/drawing/2014/main" id="{AA03C370-16C8-E326-5876-38973FF35C16}"/>
              </a:ext>
            </a:extLst>
          </p:cNvPr>
          <p:cNvCxnSpPr>
            <a:cxnSpLocks/>
          </p:cNvCxnSpPr>
          <p:nvPr/>
        </p:nvCxnSpPr>
        <p:spPr>
          <a:xfrm>
            <a:off x="3288596" y="3982581"/>
            <a:ext cx="5102102"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4CC18E6-F5C6-FF9D-0B48-B384884D2CA3}"/>
              </a:ext>
            </a:extLst>
          </p:cNvPr>
          <p:cNvCxnSpPr>
            <a:cxnSpLocks/>
          </p:cNvCxnSpPr>
          <p:nvPr/>
        </p:nvCxnSpPr>
        <p:spPr>
          <a:xfrm>
            <a:off x="1355148" y="4753331"/>
            <a:ext cx="4457811"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53EB4A-8AE8-5A3E-7D26-A02F0C383697}"/>
              </a:ext>
            </a:extLst>
          </p:cNvPr>
          <p:cNvCxnSpPr>
            <a:cxnSpLocks/>
          </p:cNvCxnSpPr>
          <p:nvPr/>
        </p:nvCxnSpPr>
        <p:spPr>
          <a:xfrm>
            <a:off x="5812959" y="3211833"/>
            <a:ext cx="4806645"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24" name="Slide Number Placeholder 23">
            <a:extLst>
              <a:ext uri="{FF2B5EF4-FFF2-40B4-BE49-F238E27FC236}">
                <a16:creationId xmlns:a16="http://schemas.microsoft.com/office/drawing/2014/main" id="{7C4EDED7-3123-1CE1-69B4-85F954301EA3}"/>
              </a:ext>
            </a:extLst>
          </p:cNvPr>
          <p:cNvSpPr>
            <a:spLocks noGrp="1"/>
          </p:cNvSpPr>
          <p:nvPr>
            <p:ph type="sldNum" sz="quarter" idx="12"/>
          </p:nvPr>
        </p:nvSpPr>
        <p:spPr/>
        <p:txBody>
          <a:bodyPr/>
          <a:lstStyle/>
          <a:p>
            <a:fld id="{637E71A0-9453-6F44-8151-600926039187}" type="slidenum">
              <a:rPr lang="en-US" smtClean="0"/>
              <a:t>27</a:t>
            </a:fld>
            <a:endParaRPr lang="en-US"/>
          </a:p>
        </p:txBody>
      </p:sp>
      <p:sp>
        <p:nvSpPr>
          <p:cNvPr id="3" name="TextBox 2">
            <a:extLst>
              <a:ext uri="{FF2B5EF4-FFF2-40B4-BE49-F238E27FC236}">
                <a16:creationId xmlns:a16="http://schemas.microsoft.com/office/drawing/2014/main" id="{BB065F53-B9B0-A995-F284-F68938D394A3}"/>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3266408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0C1AD-C4AE-5F4E-5FA8-738831A2D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10AC6-ACD0-00DE-E37E-C25C0EC939F3}"/>
              </a:ext>
            </a:extLst>
          </p:cNvPr>
          <p:cNvSpPr>
            <a:spLocks noGrp="1"/>
          </p:cNvSpPr>
          <p:nvPr>
            <p:ph type="ctrTitle"/>
          </p:nvPr>
        </p:nvSpPr>
        <p:spPr>
          <a:xfrm>
            <a:off x="1524000" y="2724246"/>
            <a:ext cx="9144000" cy="1455532"/>
          </a:xfrm>
        </p:spPr>
        <p:txBody>
          <a:bodyPr/>
          <a:lstStyle/>
          <a:p>
            <a:r>
              <a:rPr lang="en-US" err="1">
                <a:latin typeface="Poppins"/>
                <a:cs typeface="Poppins"/>
              </a:rPr>
              <a:t>OrbitWatch</a:t>
            </a:r>
            <a:endParaRPr lang="en-US">
              <a:latin typeface="Poppins" pitchFamily="2" charset="77"/>
              <a:cs typeface="Poppins" pitchFamily="2" charset="77"/>
            </a:endParaRPr>
          </a:p>
        </p:txBody>
      </p:sp>
      <p:pic>
        <p:nvPicPr>
          <p:cNvPr id="9" name="Picture 8" descr="A white globe with a black background&#10;&#10;AI-generated content may be incorrect.">
            <a:extLst>
              <a:ext uri="{FF2B5EF4-FFF2-40B4-BE49-F238E27FC236}">
                <a16:creationId xmlns:a16="http://schemas.microsoft.com/office/drawing/2014/main" id="{AB92D2F7-75BE-A703-C87F-F7F3C9DC0F2E}"/>
              </a:ext>
            </a:extLst>
          </p:cNvPr>
          <p:cNvPicPr>
            <a:picLocks noChangeAspect="1"/>
          </p:cNvPicPr>
          <p:nvPr/>
        </p:nvPicPr>
        <p:blipFill>
          <a:blip r:embed="rId3"/>
          <a:stretch>
            <a:fillRect/>
          </a:stretch>
        </p:blipFill>
        <p:spPr>
          <a:xfrm>
            <a:off x="5304692" y="1513876"/>
            <a:ext cx="1582615" cy="1582615"/>
          </a:xfrm>
          <a:prstGeom prst="rect">
            <a:avLst/>
          </a:prstGeom>
        </p:spPr>
      </p:pic>
      <p:sp>
        <p:nvSpPr>
          <p:cNvPr id="12" name="TextBox 11">
            <a:extLst>
              <a:ext uri="{FF2B5EF4-FFF2-40B4-BE49-F238E27FC236}">
                <a16:creationId xmlns:a16="http://schemas.microsoft.com/office/drawing/2014/main" id="{F823B9B4-1373-87DD-0E05-80C36FE7ECE5}"/>
              </a:ext>
            </a:extLst>
          </p:cNvPr>
          <p:cNvSpPr txBox="1"/>
          <p:nvPr/>
        </p:nvSpPr>
        <p:spPr>
          <a:xfrm>
            <a:off x="3331600" y="4928483"/>
            <a:ext cx="2593210" cy="923330"/>
          </a:xfrm>
          <a:prstGeom prst="rect">
            <a:avLst/>
          </a:prstGeom>
          <a:noFill/>
        </p:spPr>
        <p:txBody>
          <a:bodyPr wrap="none" rtlCol="0">
            <a:spAutoFit/>
          </a:bodyPr>
          <a:lstStyle/>
          <a:p>
            <a:r>
              <a:rPr lang="en-US"/>
              <a:t> brought to you by OKKM</a:t>
            </a:r>
          </a:p>
          <a:p>
            <a:endParaRPr lang="en-US"/>
          </a:p>
          <a:p>
            <a:endParaRPr lang="en-US"/>
          </a:p>
        </p:txBody>
      </p:sp>
      <p:sp>
        <p:nvSpPr>
          <p:cNvPr id="4" name="TextBox 3">
            <a:extLst>
              <a:ext uri="{FF2B5EF4-FFF2-40B4-BE49-F238E27FC236}">
                <a16:creationId xmlns:a16="http://schemas.microsoft.com/office/drawing/2014/main" id="{60839AD2-7A05-4F08-07CA-AC0E6882F6D1}"/>
              </a:ext>
            </a:extLst>
          </p:cNvPr>
          <p:cNvSpPr txBox="1"/>
          <p:nvPr/>
        </p:nvSpPr>
        <p:spPr>
          <a:xfrm>
            <a:off x="6331527" y="4534356"/>
            <a:ext cx="2673927" cy="1200329"/>
          </a:xfrm>
          <a:prstGeom prst="rect">
            <a:avLst/>
          </a:prstGeom>
          <a:noFill/>
        </p:spPr>
        <p:txBody>
          <a:bodyPr wrap="square">
            <a:spAutoFit/>
          </a:bodyPr>
          <a:lstStyle/>
          <a:p>
            <a:r>
              <a:rPr lang="en-US"/>
              <a:t>Oleg Glotov</a:t>
            </a:r>
          </a:p>
          <a:p>
            <a:r>
              <a:rPr lang="en-US"/>
              <a:t>Kyle McMaster </a:t>
            </a:r>
          </a:p>
          <a:p>
            <a:r>
              <a:rPr lang="en-US"/>
              <a:t>Kartik </a:t>
            </a:r>
            <a:r>
              <a:rPr lang="en-CA"/>
              <a:t>Chaudhari</a:t>
            </a:r>
            <a:endParaRPr lang="en-US"/>
          </a:p>
          <a:p>
            <a:r>
              <a:rPr lang="en-US"/>
              <a:t>Mathew </a:t>
            </a:r>
            <a:r>
              <a:rPr lang="en-CA" err="1"/>
              <a:t>Petronilho</a:t>
            </a:r>
            <a:endParaRPr lang="en-US"/>
          </a:p>
        </p:txBody>
      </p:sp>
    </p:spTree>
    <p:extLst>
      <p:ext uri="{BB962C8B-B14F-4D97-AF65-F5344CB8AC3E}">
        <p14:creationId xmlns:p14="http://schemas.microsoft.com/office/powerpoint/2010/main" val="359147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73D5BD38-8969-A036-EC34-78F10039FE0B}"/>
              </a:ext>
            </a:extLst>
          </p:cNvPr>
          <p:cNvSpPr/>
          <p:nvPr/>
        </p:nvSpPr>
        <p:spPr>
          <a:xfrm>
            <a:off x="2337792" y="3074610"/>
            <a:ext cx="7516416" cy="708779"/>
          </a:xfrm>
          <a:prstGeom prst="rect">
            <a:avLst/>
          </a:prstGeom>
          <a:noFill/>
          <a:ln/>
        </p:spPr>
        <p:txBody>
          <a:bodyPr wrap="none" lIns="0" tIns="0" rIns="0" bIns="0" rtlCol="0" anchor="t"/>
          <a:lstStyle/>
          <a:p>
            <a:pPr marL="0" indent="0" algn="ctr">
              <a:lnSpc>
                <a:spcPts val="5550"/>
              </a:lnSpc>
              <a:buNone/>
            </a:pPr>
            <a:r>
              <a:rPr lang="en-US" sz="4450">
                <a:solidFill>
                  <a:srgbClr val="F2F2F3"/>
                </a:solidFill>
                <a:latin typeface="Poppins Light" pitchFamily="34" charset="0"/>
                <a:ea typeface="Poppins Light" pitchFamily="34" charset="-122"/>
                <a:cs typeface="Poppins Light" pitchFamily="34" charset="-120"/>
              </a:rPr>
              <a:t>Appendix</a:t>
            </a:r>
            <a:endParaRPr lang="en-US" sz="4450"/>
          </a:p>
        </p:txBody>
      </p:sp>
      <p:sp>
        <p:nvSpPr>
          <p:cNvPr id="7" name="Slide Number Placeholder 6">
            <a:extLst>
              <a:ext uri="{FF2B5EF4-FFF2-40B4-BE49-F238E27FC236}">
                <a16:creationId xmlns:a16="http://schemas.microsoft.com/office/drawing/2014/main" id="{94E3F0F5-B7FC-3EC3-E855-017006C9AEBF}"/>
              </a:ext>
            </a:extLst>
          </p:cNvPr>
          <p:cNvSpPr>
            <a:spLocks noGrp="1"/>
          </p:cNvSpPr>
          <p:nvPr>
            <p:ph type="sldNum" sz="quarter" idx="12"/>
          </p:nvPr>
        </p:nvSpPr>
        <p:spPr/>
        <p:txBody>
          <a:bodyPr/>
          <a:lstStyle/>
          <a:p>
            <a:fld id="{637E71A0-9453-6F44-8151-600926039187}" type="slidenum">
              <a:rPr lang="en-US" smtClean="0"/>
              <a:t>29</a:t>
            </a:fld>
            <a:endParaRPr lang="en-US"/>
          </a:p>
        </p:txBody>
      </p:sp>
      <p:sp>
        <p:nvSpPr>
          <p:cNvPr id="2" name="TextBox 1">
            <a:extLst>
              <a:ext uri="{FF2B5EF4-FFF2-40B4-BE49-F238E27FC236}">
                <a16:creationId xmlns:a16="http://schemas.microsoft.com/office/drawing/2014/main" id="{DD3D84C0-623E-F674-9E2D-81E3FAF63E8D}"/>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232171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5">
            <a:extLst>
              <a:ext uri="{FF2B5EF4-FFF2-40B4-BE49-F238E27FC236}">
                <a16:creationId xmlns:a16="http://schemas.microsoft.com/office/drawing/2014/main" id="{B820AC17-2D54-C12A-86B2-7B6C9CD8E468}"/>
              </a:ext>
            </a:extLst>
          </p:cNvPr>
          <p:cNvSpPr/>
          <p:nvPr/>
        </p:nvSpPr>
        <p:spPr>
          <a:xfrm>
            <a:off x="418708" y="6173785"/>
            <a:ext cx="7935583" cy="365126"/>
          </a:xfrm>
          <a:prstGeom prst="rect">
            <a:avLst/>
          </a:prstGeom>
          <a:noFill/>
          <a:ln/>
        </p:spPr>
        <p:txBody>
          <a:bodyPr wrap="squar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Example: Monitoring deforestation requires analyzing 10,000 sq km weekly. [1]</a:t>
            </a:r>
            <a:endParaRPr lang="en-US" sz="1750"/>
          </a:p>
        </p:txBody>
      </p:sp>
      <p:sp>
        <p:nvSpPr>
          <p:cNvPr id="10" name="Text 1">
            <a:extLst>
              <a:ext uri="{FF2B5EF4-FFF2-40B4-BE49-F238E27FC236}">
                <a16:creationId xmlns:a16="http://schemas.microsoft.com/office/drawing/2014/main" id="{C43BC6DE-E6C9-7812-44D2-BB32675F3978}"/>
              </a:ext>
            </a:extLst>
          </p:cNvPr>
          <p:cNvSpPr/>
          <p:nvPr/>
        </p:nvSpPr>
        <p:spPr>
          <a:xfrm>
            <a:off x="615661" y="2939630"/>
            <a:ext cx="2033738" cy="367470"/>
          </a:xfrm>
          <a:prstGeom prst="rect">
            <a:avLst/>
          </a:prstGeom>
          <a:noFill/>
          <a:ln/>
        </p:spPr>
        <p:txBody>
          <a:bodyPr wrap="none" lIns="0" tIns="0" rIns="0" bIns="0" rtlCol="0" anchor="t"/>
          <a:lstStyle/>
          <a:p>
            <a:pPr marL="0" indent="0" algn="l">
              <a:lnSpc>
                <a:spcPts val="2700"/>
              </a:lnSpc>
              <a:buNone/>
            </a:pPr>
            <a:r>
              <a:rPr lang="en-US" sz="2150" b="1">
                <a:solidFill>
                  <a:srgbClr val="F0FCFF"/>
                </a:solidFill>
                <a:latin typeface="Spline Sans Bold" pitchFamily="34" charset="0"/>
                <a:ea typeface="Spline Sans Bold" pitchFamily="34" charset="-122"/>
                <a:cs typeface="Spline Sans Bold" pitchFamily="34" charset="-120"/>
              </a:rPr>
              <a:t>Exponential Data Growth</a:t>
            </a:r>
            <a:endParaRPr lang="en-US" sz="2150"/>
          </a:p>
        </p:txBody>
      </p:sp>
      <p:sp>
        <p:nvSpPr>
          <p:cNvPr id="11" name="Text 2">
            <a:extLst>
              <a:ext uri="{FF2B5EF4-FFF2-40B4-BE49-F238E27FC236}">
                <a16:creationId xmlns:a16="http://schemas.microsoft.com/office/drawing/2014/main" id="{A8E562B2-4C14-9420-08CB-522A9B3A45E1}"/>
              </a:ext>
            </a:extLst>
          </p:cNvPr>
          <p:cNvSpPr/>
          <p:nvPr/>
        </p:nvSpPr>
        <p:spPr>
          <a:xfrm>
            <a:off x="615661" y="3529347"/>
            <a:ext cx="3058268" cy="846710"/>
          </a:xfrm>
          <a:prstGeom prst="rect">
            <a:avLst/>
          </a:prstGeom>
          <a:noFill/>
          <a:ln/>
        </p:spPr>
        <p:txBody>
          <a:bodyPr wrap="square" lIns="0" tIns="0" rIns="0" bIns="0" rtlCol="0" anchor="t"/>
          <a:lstStyle/>
          <a:p>
            <a:pPr marL="0" indent="0">
              <a:lnSpc>
                <a:spcPts val="3100"/>
              </a:lnSpc>
              <a:buNone/>
            </a:pPr>
            <a:r>
              <a:rPr lang="en-US" sz="1900">
                <a:solidFill>
                  <a:srgbClr val="E0E4E6"/>
                </a:solidFill>
                <a:latin typeface="Barlow" pitchFamily="34" charset="0"/>
                <a:ea typeface="Barlow" pitchFamily="34" charset="-122"/>
                <a:cs typeface="Barlow" pitchFamily="34" charset="-120"/>
              </a:rPr>
              <a:t>Satellite imagery availability has increased 10x since 2015.</a:t>
            </a:r>
            <a:endParaRPr lang="en-US" sz="1900"/>
          </a:p>
        </p:txBody>
      </p:sp>
      <p:sp>
        <p:nvSpPr>
          <p:cNvPr id="12" name="Text 3">
            <a:extLst>
              <a:ext uri="{FF2B5EF4-FFF2-40B4-BE49-F238E27FC236}">
                <a16:creationId xmlns:a16="http://schemas.microsoft.com/office/drawing/2014/main" id="{5B5B2E89-3AD8-EBDA-62CD-9910D4D00B42}"/>
              </a:ext>
            </a:extLst>
          </p:cNvPr>
          <p:cNvSpPr/>
          <p:nvPr/>
        </p:nvSpPr>
        <p:spPr>
          <a:xfrm>
            <a:off x="4689589" y="2940117"/>
            <a:ext cx="2266142" cy="367470"/>
          </a:xfrm>
          <a:prstGeom prst="rect">
            <a:avLst/>
          </a:prstGeom>
          <a:noFill/>
          <a:ln/>
        </p:spPr>
        <p:txBody>
          <a:bodyPr wrap="none" lIns="0" tIns="0" rIns="0" bIns="0" rtlCol="0" anchor="t"/>
          <a:lstStyle/>
          <a:p>
            <a:pPr marL="0" indent="0" algn="l">
              <a:lnSpc>
                <a:spcPts val="2700"/>
              </a:lnSpc>
              <a:buNone/>
            </a:pPr>
            <a:r>
              <a:rPr lang="en-US" sz="2150" b="1">
                <a:solidFill>
                  <a:srgbClr val="F0FCFF"/>
                </a:solidFill>
                <a:latin typeface="Spline Sans Bold" pitchFamily="34" charset="0"/>
                <a:ea typeface="Spline Sans Bold" pitchFamily="34" charset="-122"/>
                <a:cs typeface="Spline Sans Bold" pitchFamily="34" charset="-120"/>
              </a:rPr>
              <a:t>Manual Labeling Bottleneck</a:t>
            </a:r>
            <a:endParaRPr lang="en-US" sz="2150"/>
          </a:p>
        </p:txBody>
      </p:sp>
      <p:sp>
        <p:nvSpPr>
          <p:cNvPr id="13" name="Text 4">
            <a:extLst>
              <a:ext uri="{FF2B5EF4-FFF2-40B4-BE49-F238E27FC236}">
                <a16:creationId xmlns:a16="http://schemas.microsoft.com/office/drawing/2014/main" id="{4438738D-7BA8-4911-F612-0D67EEA714BD}"/>
              </a:ext>
            </a:extLst>
          </p:cNvPr>
          <p:cNvSpPr/>
          <p:nvPr/>
        </p:nvSpPr>
        <p:spPr>
          <a:xfrm>
            <a:off x="4689589" y="3529834"/>
            <a:ext cx="3327739" cy="846710"/>
          </a:xfrm>
          <a:prstGeom prst="rect">
            <a:avLst/>
          </a:prstGeom>
          <a:noFill/>
          <a:ln/>
        </p:spPr>
        <p:txBody>
          <a:bodyPr wrap="square" lIns="0" tIns="0" rIns="0" bIns="0" rtlCol="0" anchor="t"/>
          <a:lstStyle/>
          <a:p>
            <a:pPr marL="0" indent="0" algn="l">
              <a:lnSpc>
                <a:spcPts val="3100"/>
              </a:lnSpc>
              <a:buNone/>
            </a:pPr>
            <a:r>
              <a:rPr lang="en-US" sz="1900">
                <a:solidFill>
                  <a:srgbClr val="E0E4E6"/>
                </a:solidFill>
                <a:latin typeface="Barlow" pitchFamily="34" charset="0"/>
                <a:ea typeface="Barlow" pitchFamily="34" charset="-122"/>
                <a:cs typeface="Barlow" pitchFamily="34" charset="-120"/>
              </a:rPr>
              <a:t>High manual labeling costs per image, slow and inconsistent.</a:t>
            </a:r>
            <a:endParaRPr lang="en-US" sz="1900"/>
          </a:p>
        </p:txBody>
      </p:sp>
      <p:sp>
        <p:nvSpPr>
          <p:cNvPr id="14" name="Text 5">
            <a:extLst>
              <a:ext uri="{FF2B5EF4-FFF2-40B4-BE49-F238E27FC236}">
                <a16:creationId xmlns:a16="http://schemas.microsoft.com/office/drawing/2014/main" id="{0304E74F-CB16-C7DA-AA3E-F27AE0173219}"/>
              </a:ext>
            </a:extLst>
          </p:cNvPr>
          <p:cNvSpPr/>
          <p:nvPr/>
        </p:nvSpPr>
        <p:spPr>
          <a:xfrm>
            <a:off x="8763519" y="2940117"/>
            <a:ext cx="1736808" cy="367470"/>
          </a:xfrm>
          <a:prstGeom prst="rect">
            <a:avLst/>
          </a:prstGeom>
          <a:noFill/>
          <a:ln/>
        </p:spPr>
        <p:txBody>
          <a:bodyPr wrap="none" lIns="0" tIns="0" rIns="0" bIns="0" rtlCol="0" anchor="t"/>
          <a:lstStyle/>
          <a:p>
            <a:pPr marL="0" indent="0" algn="l">
              <a:lnSpc>
                <a:spcPts val="2700"/>
              </a:lnSpc>
              <a:buNone/>
            </a:pPr>
            <a:r>
              <a:rPr lang="en-US" sz="2150" b="1">
                <a:solidFill>
                  <a:srgbClr val="F0FCFF"/>
                </a:solidFill>
                <a:latin typeface="Spline Sans Bold" pitchFamily="34" charset="0"/>
                <a:ea typeface="Spline Sans Bold" pitchFamily="34" charset="-122"/>
                <a:cs typeface="Spline Sans Bold" pitchFamily="34" charset="-120"/>
              </a:rPr>
              <a:t>AI Model Limitations</a:t>
            </a:r>
            <a:endParaRPr lang="en-US" sz="2150"/>
          </a:p>
        </p:txBody>
      </p:sp>
      <p:sp>
        <p:nvSpPr>
          <p:cNvPr id="15" name="Text 6">
            <a:extLst>
              <a:ext uri="{FF2B5EF4-FFF2-40B4-BE49-F238E27FC236}">
                <a16:creationId xmlns:a16="http://schemas.microsoft.com/office/drawing/2014/main" id="{B2381B44-F526-556F-CAA3-A81B16B935A3}"/>
              </a:ext>
            </a:extLst>
          </p:cNvPr>
          <p:cNvSpPr/>
          <p:nvPr/>
        </p:nvSpPr>
        <p:spPr>
          <a:xfrm>
            <a:off x="8763519" y="3529834"/>
            <a:ext cx="3140010" cy="846710"/>
          </a:xfrm>
          <a:prstGeom prst="rect">
            <a:avLst/>
          </a:prstGeom>
          <a:noFill/>
          <a:ln/>
        </p:spPr>
        <p:txBody>
          <a:bodyPr wrap="square" lIns="0" tIns="0" rIns="0" bIns="0" rtlCol="0" anchor="t"/>
          <a:lstStyle/>
          <a:p>
            <a:pPr marL="0" indent="0" algn="l">
              <a:lnSpc>
                <a:spcPts val="3100"/>
              </a:lnSpc>
              <a:buNone/>
            </a:pPr>
            <a:r>
              <a:rPr lang="en-US" sz="1900">
                <a:solidFill>
                  <a:srgbClr val="E0E4E6"/>
                </a:solidFill>
                <a:latin typeface="Barlow" pitchFamily="34" charset="0"/>
                <a:ea typeface="Barlow" pitchFamily="34" charset="-122"/>
                <a:cs typeface="Barlow" pitchFamily="34" charset="-120"/>
              </a:rPr>
              <a:t>Lack of quality labeled data for critical use cases.</a:t>
            </a:r>
            <a:endParaRPr lang="en-US" sz="1900"/>
          </a:p>
        </p:txBody>
      </p:sp>
      <p:sp>
        <p:nvSpPr>
          <p:cNvPr id="24" name="Slide Number Placeholder 23">
            <a:extLst>
              <a:ext uri="{FF2B5EF4-FFF2-40B4-BE49-F238E27FC236}">
                <a16:creationId xmlns:a16="http://schemas.microsoft.com/office/drawing/2014/main" id="{7B8AB575-5B32-DCD8-EC1F-114F50A120D1}"/>
              </a:ext>
            </a:extLst>
          </p:cNvPr>
          <p:cNvSpPr>
            <a:spLocks noGrp="1"/>
          </p:cNvSpPr>
          <p:nvPr>
            <p:ph type="sldNum" sz="quarter" idx="12"/>
          </p:nvPr>
        </p:nvSpPr>
        <p:spPr/>
        <p:txBody>
          <a:bodyPr/>
          <a:lstStyle/>
          <a:p>
            <a:fld id="{637E71A0-9453-6F44-8151-600926039187}" type="slidenum">
              <a:rPr lang="en-US" smtClean="0"/>
              <a:t>3</a:t>
            </a:fld>
            <a:endParaRPr lang="en-US"/>
          </a:p>
        </p:txBody>
      </p:sp>
      <p:sp>
        <p:nvSpPr>
          <p:cNvPr id="2" name="TextBox 1">
            <a:extLst>
              <a:ext uri="{FF2B5EF4-FFF2-40B4-BE49-F238E27FC236}">
                <a16:creationId xmlns:a16="http://schemas.microsoft.com/office/drawing/2014/main" id="{F429BEB7-23BE-E596-EB9B-A3BDFA687F5A}"/>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
        <p:nvSpPr>
          <p:cNvPr id="25" name="Text 1">
            <a:extLst>
              <a:ext uri="{FF2B5EF4-FFF2-40B4-BE49-F238E27FC236}">
                <a16:creationId xmlns:a16="http://schemas.microsoft.com/office/drawing/2014/main" id="{900D1273-7C58-2C03-2E12-E2C32408BBF8}"/>
              </a:ext>
            </a:extLst>
          </p:cNvPr>
          <p:cNvSpPr/>
          <p:nvPr/>
        </p:nvSpPr>
        <p:spPr>
          <a:xfrm>
            <a:off x="373737" y="319089"/>
            <a:ext cx="11444526" cy="1423239"/>
          </a:xfrm>
          <a:prstGeom prst="rect">
            <a:avLst/>
          </a:prstGeom>
          <a:noFill/>
          <a:ln/>
        </p:spPr>
        <p:txBody>
          <a:bodyPr wrap="none" lIns="0" tIns="0" rIns="0" bIns="0" rtlCol="0" anchor="t"/>
          <a:lstStyle/>
          <a:p>
            <a:pPr marL="0" indent="0" algn="l">
              <a:lnSpc>
                <a:spcPts val="5550"/>
              </a:lnSpc>
              <a:buNone/>
            </a:pPr>
            <a:r>
              <a:rPr lang="en-US" sz="3600">
                <a:solidFill>
                  <a:srgbClr val="F2F2F3"/>
                </a:solidFill>
                <a:latin typeface="Poppins Light" pitchFamily="34" charset="0"/>
                <a:ea typeface="Poppins Light" pitchFamily="34" charset="-122"/>
                <a:cs typeface="Poppins Light" pitchFamily="34" charset="-120"/>
              </a:rPr>
              <a:t>The Problem: </a:t>
            </a:r>
          </a:p>
          <a:p>
            <a:pPr marL="0" indent="0" algn="l">
              <a:lnSpc>
                <a:spcPts val="5550"/>
              </a:lnSpc>
              <a:buNone/>
            </a:pPr>
            <a:r>
              <a:rPr lang="en-US" sz="3600">
                <a:solidFill>
                  <a:srgbClr val="F2F2F3"/>
                </a:solidFill>
                <a:latin typeface="Poppins Light" pitchFamily="34" charset="0"/>
                <a:ea typeface="Poppins Light" pitchFamily="34" charset="-122"/>
                <a:cs typeface="Poppins Light" pitchFamily="34" charset="-120"/>
              </a:rPr>
              <a:t>	Bottleneck in Geospatial Data</a:t>
            </a:r>
            <a:endParaRPr lang="en-US" sz="3600"/>
          </a:p>
        </p:txBody>
      </p:sp>
    </p:spTree>
    <p:extLst>
      <p:ext uri="{BB962C8B-B14F-4D97-AF65-F5344CB8AC3E}">
        <p14:creationId xmlns:p14="http://schemas.microsoft.com/office/powerpoint/2010/main" val="4250535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0B6AA-C788-F780-916A-0300258191D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F2D035-E855-995A-4363-CCA1F9B66112}"/>
              </a:ext>
            </a:extLst>
          </p:cNvPr>
          <p:cNvSpPr/>
          <p:nvPr/>
        </p:nvSpPr>
        <p:spPr>
          <a:xfrm>
            <a:off x="399894" y="439975"/>
            <a:ext cx="12485965"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Cost breakdown</a:t>
            </a:r>
            <a:endParaRPr lang="en-US" sz="4450"/>
          </a:p>
        </p:txBody>
      </p:sp>
      <p:sp>
        <p:nvSpPr>
          <p:cNvPr id="9" name="Slide Number Placeholder 8">
            <a:extLst>
              <a:ext uri="{FF2B5EF4-FFF2-40B4-BE49-F238E27FC236}">
                <a16:creationId xmlns:a16="http://schemas.microsoft.com/office/drawing/2014/main" id="{88A8FFC0-47F8-9A5C-CCFD-21C06C51FDAD}"/>
              </a:ext>
            </a:extLst>
          </p:cNvPr>
          <p:cNvSpPr>
            <a:spLocks noGrp="1"/>
          </p:cNvSpPr>
          <p:nvPr>
            <p:ph type="sldNum" sz="quarter" idx="12"/>
          </p:nvPr>
        </p:nvSpPr>
        <p:spPr/>
        <p:txBody>
          <a:bodyPr/>
          <a:lstStyle/>
          <a:p>
            <a:fld id="{637E71A0-9453-6F44-8151-600926039187}" type="slidenum">
              <a:rPr lang="en-US" smtClean="0"/>
              <a:t>30</a:t>
            </a:fld>
            <a:endParaRPr lang="en-US"/>
          </a:p>
        </p:txBody>
      </p:sp>
      <p:sp>
        <p:nvSpPr>
          <p:cNvPr id="4" name="TextBox 3">
            <a:extLst>
              <a:ext uri="{FF2B5EF4-FFF2-40B4-BE49-F238E27FC236}">
                <a16:creationId xmlns:a16="http://schemas.microsoft.com/office/drawing/2014/main" id="{BFE55954-3E75-FEEE-1615-D5CF4B81254A}"/>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5" name="Picture 4">
            <a:extLst>
              <a:ext uri="{FF2B5EF4-FFF2-40B4-BE49-F238E27FC236}">
                <a16:creationId xmlns:a16="http://schemas.microsoft.com/office/drawing/2014/main" id="{A6172278-F477-8976-CBEE-640AF7742E32}"/>
              </a:ext>
            </a:extLst>
          </p:cNvPr>
          <p:cNvPicPr>
            <a:picLocks noChangeAspect="1"/>
          </p:cNvPicPr>
          <p:nvPr/>
        </p:nvPicPr>
        <p:blipFill>
          <a:blip r:embed="rId3"/>
          <a:stretch>
            <a:fillRect/>
          </a:stretch>
        </p:blipFill>
        <p:spPr>
          <a:xfrm>
            <a:off x="2704846" y="1534471"/>
            <a:ext cx="6782308" cy="4432778"/>
          </a:xfrm>
          <a:prstGeom prst="rect">
            <a:avLst/>
          </a:prstGeom>
        </p:spPr>
      </p:pic>
    </p:spTree>
    <p:extLst>
      <p:ext uri="{BB962C8B-B14F-4D97-AF65-F5344CB8AC3E}">
        <p14:creationId xmlns:p14="http://schemas.microsoft.com/office/powerpoint/2010/main" val="417101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C41D6-7B45-EB72-A1D2-CECA67DB1B9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9069900-4C1F-F082-57AE-5A9BB069D9E0}"/>
              </a:ext>
            </a:extLst>
          </p:cNvPr>
          <p:cNvSpPr/>
          <p:nvPr/>
        </p:nvSpPr>
        <p:spPr>
          <a:xfrm>
            <a:off x="399894" y="1536163"/>
            <a:ext cx="12485965"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References</a:t>
            </a:r>
            <a:endParaRPr lang="en-US" sz="4450"/>
          </a:p>
        </p:txBody>
      </p:sp>
      <p:sp>
        <p:nvSpPr>
          <p:cNvPr id="3" name="Text 1">
            <a:extLst>
              <a:ext uri="{FF2B5EF4-FFF2-40B4-BE49-F238E27FC236}">
                <a16:creationId xmlns:a16="http://schemas.microsoft.com/office/drawing/2014/main" id="{DCCC08EE-9B89-9B71-1BCC-D5999C3281B9}"/>
              </a:ext>
            </a:extLst>
          </p:cNvPr>
          <p:cNvSpPr/>
          <p:nvPr/>
        </p:nvSpPr>
        <p:spPr>
          <a:xfrm>
            <a:off x="787821" y="3072229"/>
            <a:ext cx="6014761" cy="1250448"/>
          </a:xfrm>
          <a:prstGeom prst="rect">
            <a:avLst/>
          </a:prstGeom>
          <a:noFill/>
          <a:ln/>
        </p:spPr>
        <p:txBody>
          <a:bodyPr wrap="none" lIns="0" tIns="0" rIns="0" bIns="0" rtlCol="0" anchor="t"/>
          <a:lstStyle/>
          <a:p>
            <a:pPr marL="0" indent="0" algn="l">
              <a:lnSpc>
                <a:spcPts val="2750"/>
              </a:lnSpc>
              <a:buNone/>
            </a:pPr>
            <a:r>
              <a:rPr lang="en-US" sz="1600">
                <a:latin typeface="Poppins" pitchFamily="2" charset="77"/>
                <a:cs typeface="Poppins" pitchFamily="2" charset="77"/>
              </a:rPr>
              <a:t>1 </a:t>
            </a:r>
            <a:r>
              <a:rPr lang="en-US" sz="1600">
                <a:latin typeface="Poppins" pitchFamily="2" charset="77"/>
                <a:cs typeface="Poppins" pitchFamily="2" charset="77"/>
                <a:hlinkClick r:id="rId3">
                  <a:extLst>
                    <a:ext uri="{A12FA001-AC4F-418D-AE19-62706E023703}">
                      <ahyp:hlinkClr xmlns:ahyp="http://schemas.microsoft.com/office/drawing/2018/hyperlinkcolor" val="tx"/>
                    </a:ext>
                  </a:extLst>
                </a:hlinkClick>
              </a:rPr>
              <a:t>–</a:t>
            </a:r>
            <a:r>
              <a:rPr lang="en-US" sz="1600">
                <a:latin typeface="Poppins" pitchFamily="2" charset="77"/>
                <a:cs typeface="Poppins" pitchFamily="2" charset="77"/>
              </a:rPr>
              <a:t> </a:t>
            </a:r>
            <a:r>
              <a:rPr lang="en-CA" sz="1600" b="0" i="0" u="none" strike="noStrike">
                <a:effectLst/>
                <a:latin typeface="Poppins" pitchFamily="2" charset="77"/>
                <a:cs typeface="Poppins" pitchFamily="2" charset="77"/>
                <a:hlinkClick r:id="rId4">
                  <a:extLst>
                    <a:ext uri="{A12FA001-AC4F-418D-AE19-62706E023703}">
                      <ahyp:hlinkClr xmlns:ahyp="http://schemas.microsoft.com/office/drawing/2018/hyperlinkcolor" val="tx"/>
                    </a:ext>
                  </a:extLst>
                </a:hlinkClick>
              </a:rPr>
              <a:t>https://earthdata.nasa.gov</a:t>
            </a:r>
            <a:r>
              <a:rPr lang="en-US" sz="1600">
                <a:latin typeface="Poppins" pitchFamily="2" charset="77"/>
                <a:cs typeface="Poppins" pitchFamily="2" charset="77"/>
              </a:rPr>
              <a:t> </a:t>
            </a:r>
          </a:p>
          <a:p>
            <a:pPr marL="0" indent="0" algn="l">
              <a:lnSpc>
                <a:spcPts val="2750"/>
              </a:lnSpc>
              <a:buNone/>
            </a:pPr>
            <a:r>
              <a:rPr lang="en-US" sz="1600">
                <a:latin typeface="Poppins" pitchFamily="2" charset="77"/>
                <a:cs typeface="Poppins" pitchFamily="2" charset="77"/>
                <a:hlinkClick r:id="rId3">
                  <a:extLst>
                    <a:ext uri="{A12FA001-AC4F-418D-AE19-62706E023703}">
                      <ahyp:hlinkClr xmlns:ahyp="http://schemas.microsoft.com/office/drawing/2018/hyperlinkcolor" val="tx"/>
                    </a:ext>
                  </a:extLst>
                </a:hlinkClick>
              </a:rPr>
              <a:t>2 - https://www.grandviewresearch.com/industry-analysis/data-collection-labeling-maket</a:t>
            </a:r>
            <a:endParaRPr lang="en-US" sz="1600">
              <a:latin typeface="Poppins" pitchFamily="2" charset="77"/>
              <a:cs typeface="Poppins" pitchFamily="2" charset="77"/>
            </a:endParaRPr>
          </a:p>
        </p:txBody>
      </p:sp>
      <p:sp>
        <p:nvSpPr>
          <p:cNvPr id="5" name="Slide Number Placeholder 4">
            <a:extLst>
              <a:ext uri="{FF2B5EF4-FFF2-40B4-BE49-F238E27FC236}">
                <a16:creationId xmlns:a16="http://schemas.microsoft.com/office/drawing/2014/main" id="{F9959A65-FD86-8437-1D61-11376F06280D}"/>
              </a:ext>
            </a:extLst>
          </p:cNvPr>
          <p:cNvSpPr>
            <a:spLocks noGrp="1"/>
          </p:cNvSpPr>
          <p:nvPr>
            <p:ph type="sldNum" sz="quarter" idx="12"/>
          </p:nvPr>
        </p:nvSpPr>
        <p:spPr/>
        <p:txBody>
          <a:bodyPr/>
          <a:lstStyle/>
          <a:p>
            <a:fld id="{637E71A0-9453-6F44-8151-600926039187}" type="slidenum">
              <a:rPr lang="en-US" smtClean="0"/>
              <a:t>31</a:t>
            </a:fld>
            <a:endParaRPr lang="en-US"/>
          </a:p>
        </p:txBody>
      </p:sp>
      <p:sp>
        <p:nvSpPr>
          <p:cNvPr id="6" name="TextBox 5">
            <a:extLst>
              <a:ext uri="{FF2B5EF4-FFF2-40B4-BE49-F238E27FC236}">
                <a16:creationId xmlns:a16="http://schemas.microsoft.com/office/drawing/2014/main" id="{6D2F1881-99D5-BB4F-C902-A7C9CFD5F8BB}"/>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415528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28466-9D0A-8B39-73C2-C56DEB676560}"/>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2B463124-C02A-83BE-1E9B-08311BA68E52}"/>
              </a:ext>
            </a:extLst>
          </p:cNvPr>
          <p:cNvSpPr/>
          <p:nvPr/>
        </p:nvSpPr>
        <p:spPr>
          <a:xfrm>
            <a:off x="2337792" y="3074610"/>
            <a:ext cx="7516416" cy="708779"/>
          </a:xfrm>
          <a:prstGeom prst="rect">
            <a:avLst/>
          </a:prstGeom>
          <a:noFill/>
          <a:ln/>
        </p:spPr>
        <p:txBody>
          <a:bodyPr wrap="none" lIns="0" tIns="0" rIns="0" bIns="0" rtlCol="0" anchor="t"/>
          <a:lstStyle/>
          <a:p>
            <a:pPr marL="0" indent="0" algn="ctr">
              <a:lnSpc>
                <a:spcPts val="5550"/>
              </a:lnSpc>
              <a:buNone/>
            </a:pPr>
            <a:r>
              <a:rPr lang="en-US" sz="4450">
                <a:solidFill>
                  <a:srgbClr val="F2F2F3"/>
                </a:solidFill>
                <a:latin typeface="Poppins Light" pitchFamily="34" charset="0"/>
                <a:ea typeface="Poppins Light" pitchFamily="34" charset="-122"/>
                <a:cs typeface="Poppins Light" pitchFamily="34" charset="-120"/>
              </a:rPr>
              <a:t>The end</a:t>
            </a:r>
            <a:endParaRPr lang="en-US" sz="4450"/>
          </a:p>
        </p:txBody>
      </p:sp>
      <p:sp>
        <p:nvSpPr>
          <p:cNvPr id="7" name="Slide Number Placeholder 6">
            <a:extLst>
              <a:ext uri="{FF2B5EF4-FFF2-40B4-BE49-F238E27FC236}">
                <a16:creationId xmlns:a16="http://schemas.microsoft.com/office/drawing/2014/main" id="{EAF1970F-B4EF-EE5A-B26F-775CD08CD75E}"/>
              </a:ext>
            </a:extLst>
          </p:cNvPr>
          <p:cNvSpPr>
            <a:spLocks noGrp="1"/>
          </p:cNvSpPr>
          <p:nvPr>
            <p:ph type="sldNum" sz="quarter" idx="12"/>
          </p:nvPr>
        </p:nvSpPr>
        <p:spPr/>
        <p:txBody>
          <a:bodyPr/>
          <a:lstStyle/>
          <a:p>
            <a:fld id="{637E71A0-9453-6F44-8151-600926039187}" type="slidenum">
              <a:rPr lang="en-US" smtClean="0"/>
              <a:t>32</a:t>
            </a:fld>
            <a:endParaRPr lang="en-US"/>
          </a:p>
        </p:txBody>
      </p:sp>
      <p:sp>
        <p:nvSpPr>
          <p:cNvPr id="2" name="TextBox 1">
            <a:extLst>
              <a:ext uri="{FF2B5EF4-FFF2-40B4-BE49-F238E27FC236}">
                <a16:creationId xmlns:a16="http://schemas.microsoft.com/office/drawing/2014/main" id="{5F597D26-7070-786B-CAB3-6FF680E1084F}"/>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80228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3503D7DC-7A3C-4EBD-647C-E1831BC6D6C1}"/>
              </a:ext>
            </a:extLst>
          </p:cNvPr>
          <p:cNvSpPr/>
          <p:nvPr/>
        </p:nvSpPr>
        <p:spPr>
          <a:xfrm>
            <a:off x="373737" y="483223"/>
            <a:ext cx="11444526" cy="603171"/>
          </a:xfrm>
          <a:prstGeom prst="rect">
            <a:avLst/>
          </a:prstGeom>
          <a:noFill/>
          <a:ln/>
        </p:spPr>
        <p:txBody>
          <a:bodyPr wrap="none" lIns="0" tIns="0" rIns="0" bIns="0" rtlCol="0" anchor="t"/>
          <a:lstStyle/>
          <a:p>
            <a:pPr marL="0" indent="0" algn="l">
              <a:lnSpc>
                <a:spcPts val="4700"/>
              </a:lnSpc>
              <a:buNone/>
            </a:pPr>
            <a:r>
              <a:rPr lang="en-US" sz="3750">
                <a:solidFill>
                  <a:srgbClr val="F2F2F3"/>
                </a:solidFill>
                <a:latin typeface="Poppins Light" pitchFamily="34" charset="0"/>
                <a:ea typeface="Poppins Light" pitchFamily="34" charset="-122"/>
                <a:cs typeface="Poppins Light" pitchFamily="34" charset="-120"/>
              </a:rPr>
              <a:t>Our Solution: </a:t>
            </a:r>
          </a:p>
          <a:p>
            <a:pPr marL="0" indent="0" algn="l">
              <a:lnSpc>
                <a:spcPts val="4700"/>
              </a:lnSpc>
              <a:buNone/>
            </a:pPr>
            <a:r>
              <a:rPr lang="en-US" sz="3750">
                <a:solidFill>
                  <a:srgbClr val="F2F2F3"/>
                </a:solidFill>
                <a:latin typeface="Poppins Light" pitchFamily="34" charset="0"/>
                <a:ea typeface="Poppins Light" pitchFamily="34" charset="-122"/>
                <a:cs typeface="Poppins Light" pitchFamily="34" charset="-120"/>
              </a:rPr>
              <a:t>	AI-Powered Data Labeling Platform</a:t>
            </a:r>
            <a:endParaRPr lang="en-US" sz="3750"/>
          </a:p>
        </p:txBody>
      </p:sp>
      <p:pic>
        <p:nvPicPr>
          <p:cNvPr id="5" name="Image 1" descr="preencoded.png">
            <a:extLst>
              <a:ext uri="{FF2B5EF4-FFF2-40B4-BE49-F238E27FC236}">
                <a16:creationId xmlns:a16="http://schemas.microsoft.com/office/drawing/2014/main" id="{C22BF553-C36D-083D-74C7-403ED6E33AA0}"/>
              </a:ext>
            </a:extLst>
          </p:cNvPr>
          <p:cNvPicPr>
            <a:picLocks noChangeAspect="1"/>
          </p:cNvPicPr>
          <p:nvPr/>
        </p:nvPicPr>
        <p:blipFill>
          <a:blip r:embed="rId3"/>
          <a:stretch>
            <a:fillRect/>
          </a:stretch>
        </p:blipFill>
        <p:spPr>
          <a:xfrm>
            <a:off x="3753751" y="2011876"/>
            <a:ext cx="482441" cy="482441"/>
          </a:xfrm>
          <a:prstGeom prst="rect">
            <a:avLst/>
          </a:prstGeom>
        </p:spPr>
      </p:pic>
      <p:sp>
        <p:nvSpPr>
          <p:cNvPr id="6" name="Text 2">
            <a:extLst>
              <a:ext uri="{FF2B5EF4-FFF2-40B4-BE49-F238E27FC236}">
                <a16:creationId xmlns:a16="http://schemas.microsoft.com/office/drawing/2014/main" id="{68C9F840-93A0-2A36-B6BE-AF82377D723C}"/>
              </a:ext>
            </a:extLst>
          </p:cNvPr>
          <p:cNvSpPr/>
          <p:nvPr/>
        </p:nvSpPr>
        <p:spPr>
          <a:xfrm>
            <a:off x="4429192" y="1978181"/>
            <a:ext cx="2586157" cy="301466"/>
          </a:xfrm>
          <a:prstGeom prst="rect">
            <a:avLst/>
          </a:prstGeom>
          <a:noFill/>
          <a:ln/>
        </p:spPr>
        <p:txBody>
          <a:bodyPr wrap="none" lIns="0" tIns="0" rIns="0" bIns="0" rtlCol="0" anchor="t"/>
          <a:lstStyle/>
          <a:p>
            <a:pPr marL="0" indent="0" algn="l">
              <a:lnSpc>
                <a:spcPts val="2350"/>
              </a:lnSpc>
              <a:buNone/>
            </a:pPr>
            <a:r>
              <a:rPr lang="en-US" sz="1850">
                <a:solidFill>
                  <a:srgbClr val="E5E0DF"/>
                </a:solidFill>
                <a:latin typeface="Poppins Light" pitchFamily="34" charset="0"/>
                <a:ea typeface="Poppins Light" pitchFamily="34" charset="-122"/>
                <a:cs typeface="Poppins Light" pitchFamily="34" charset="-120"/>
              </a:rPr>
              <a:t>Streamlined, Fast Workflow</a:t>
            </a:r>
            <a:endParaRPr lang="en-US" sz="1850"/>
          </a:p>
        </p:txBody>
      </p:sp>
      <p:sp>
        <p:nvSpPr>
          <p:cNvPr id="7" name="Text 3">
            <a:extLst>
              <a:ext uri="{FF2B5EF4-FFF2-40B4-BE49-F238E27FC236}">
                <a16:creationId xmlns:a16="http://schemas.microsoft.com/office/drawing/2014/main" id="{41BD78A2-192B-6A3A-47CE-81DD2304AEDE}"/>
              </a:ext>
            </a:extLst>
          </p:cNvPr>
          <p:cNvSpPr/>
          <p:nvPr/>
        </p:nvSpPr>
        <p:spPr>
          <a:xfrm>
            <a:off x="4429192" y="2395376"/>
            <a:ext cx="4126979" cy="347824"/>
          </a:xfrm>
          <a:prstGeom prst="rect">
            <a:avLst/>
          </a:prstGeom>
          <a:noFill/>
          <a:ln/>
        </p:spPr>
        <p:txBody>
          <a:bodyPr wrap="none" lIns="0" tIns="0" rIns="0" bIns="0" rtlCol="0" anchor="t"/>
          <a:lstStyle/>
          <a:p>
            <a:pPr marL="0" indent="0" algn="l">
              <a:lnSpc>
                <a:spcPts val="2400"/>
              </a:lnSpc>
              <a:buNone/>
            </a:pPr>
            <a:r>
              <a:rPr lang="en-US" sz="1500">
                <a:solidFill>
                  <a:srgbClr val="E5E0DF"/>
                </a:solidFill>
                <a:latin typeface="Roboto Light" pitchFamily="34" charset="0"/>
                <a:ea typeface="Roboto Light" pitchFamily="34" charset="-122"/>
                <a:cs typeface="Roboto Light" pitchFamily="34" charset="-120"/>
              </a:rPr>
              <a:t>From image ingestion to validated labels.</a:t>
            </a:r>
            <a:endParaRPr lang="en-US" sz="1500"/>
          </a:p>
        </p:txBody>
      </p:sp>
      <p:pic>
        <p:nvPicPr>
          <p:cNvPr id="8" name="Image 2" descr="preencoded.png">
            <a:extLst>
              <a:ext uri="{FF2B5EF4-FFF2-40B4-BE49-F238E27FC236}">
                <a16:creationId xmlns:a16="http://schemas.microsoft.com/office/drawing/2014/main" id="{5E294536-4418-D9A6-5D29-28BF514837BD}"/>
              </a:ext>
            </a:extLst>
          </p:cNvPr>
          <p:cNvPicPr>
            <a:picLocks noChangeAspect="1"/>
          </p:cNvPicPr>
          <p:nvPr/>
        </p:nvPicPr>
        <p:blipFill>
          <a:blip r:embed="rId4"/>
          <a:stretch>
            <a:fillRect/>
          </a:stretch>
        </p:blipFill>
        <p:spPr>
          <a:xfrm>
            <a:off x="3753751" y="3316801"/>
            <a:ext cx="482441" cy="482441"/>
          </a:xfrm>
          <a:prstGeom prst="rect">
            <a:avLst/>
          </a:prstGeom>
        </p:spPr>
      </p:pic>
      <p:sp>
        <p:nvSpPr>
          <p:cNvPr id="9" name="Text 4">
            <a:extLst>
              <a:ext uri="{FF2B5EF4-FFF2-40B4-BE49-F238E27FC236}">
                <a16:creationId xmlns:a16="http://schemas.microsoft.com/office/drawing/2014/main" id="{25D51DE4-32BF-6AD1-9104-A18CC195770D}"/>
              </a:ext>
            </a:extLst>
          </p:cNvPr>
          <p:cNvSpPr/>
          <p:nvPr/>
        </p:nvSpPr>
        <p:spPr>
          <a:xfrm>
            <a:off x="4429192" y="3283106"/>
            <a:ext cx="2412683" cy="301466"/>
          </a:xfrm>
          <a:prstGeom prst="rect">
            <a:avLst/>
          </a:prstGeom>
          <a:noFill/>
          <a:ln/>
        </p:spPr>
        <p:txBody>
          <a:bodyPr wrap="none" lIns="0" tIns="0" rIns="0" bIns="0" rtlCol="0" anchor="t"/>
          <a:lstStyle/>
          <a:p>
            <a:pPr marL="0" indent="0" algn="l">
              <a:lnSpc>
                <a:spcPts val="2350"/>
              </a:lnSpc>
              <a:buNone/>
            </a:pPr>
            <a:r>
              <a:rPr lang="en-US" sz="1850">
                <a:solidFill>
                  <a:srgbClr val="E5E0DF"/>
                </a:solidFill>
                <a:latin typeface="Poppins Light" pitchFamily="34" charset="0"/>
                <a:ea typeface="Poppins Light" pitchFamily="34" charset="-122"/>
                <a:cs typeface="Poppins Light" pitchFamily="34" charset="-120"/>
              </a:rPr>
              <a:t>Scalable Platform</a:t>
            </a:r>
            <a:endParaRPr lang="en-US" sz="1850"/>
          </a:p>
        </p:txBody>
      </p:sp>
      <p:sp>
        <p:nvSpPr>
          <p:cNvPr id="10" name="Text 5">
            <a:extLst>
              <a:ext uri="{FF2B5EF4-FFF2-40B4-BE49-F238E27FC236}">
                <a16:creationId xmlns:a16="http://schemas.microsoft.com/office/drawing/2014/main" id="{35DD0417-2DF6-843C-FC36-31E7E9B1ACA6}"/>
              </a:ext>
            </a:extLst>
          </p:cNvPr>
          <p:cNvSpPr/>
          <p:nvPr/>
        </p:nvSpPr>
        <p:spPr>
          <a:xfrm>
            <a:off x="4429192" y="3700301"/>
            <a:ext cx="4126979" cy="347824"/>
          </a:xfrm>
          <a:prstGeom prst="rect">
            <a:avLst/>
          </a:prstGeom>
          <a:noFill/>
          <a:ln/>
        </p:spPr>
        <p:txBody>
          <a:bodyPr wrap="none" lIns="0" tIns="0" rIns="0" bIns="0" rtlCol="0" anchor="t"/>
          <a:lstStyle/>
          <a:p>
            <a:pPr marL="0" indent="0" algn="l">
              <a:lnSpc>
                <a:spcPts val="2400"/>
              </a:lnSpc>
              <a:buNone/>
            </a:pPr>
            <a:r>
              <a:rPr lang="en-US" sz="1500">
                <a:solidFill>
                  <a:srgbClr val="E5E0DF"/>
                </a:solidFill>
                <a:latin typeface="Roboto Light" pitchFamily="34" charset="0"/>
                <a:ea typeface="Roboto Light" pitchFamily="34" charset="-122"/>
                <a:cs typeface="Roboto Light" pitchFamily="34" charset="-120"/>
              </a:rPr>
              <a:t>Handles large volumes of imagery and labelers.</a:t>
            </a:r>
            <a:endParaRPr lang="en-US" sz="1500"/>
          </a:p>
        </p:txBody>
      </p:sp>
      <p:pic>
        <p:nvPicPr>
          <p:cNvPr id="11" name="Image 3" descr="preencoded.png">
            <a:extLst>
              <a:ext uri="{FF2B5EF4-FFF2-40B4-BE49-F238E27FC236}">
                <a16:creationId xmlns:a16="http://schemas.microsoft.com/office/drawing/2014/main" id="{64EB982C-687A-CAEF-34A3-2DDE13EA942C}"/>
              </a:ext>
            </a:extLst>
          </p:cNvPr>
          <p:cNvPicPr>
            <a:picLocks noChangeAspect="1"/>
          </p:cNvPicPr>
          <p:nvPr/>
        </p:nvPicPr>
        <p:blipFill>
          <a:blip r:embed="rId5"/>
          <a:stretch>
            <a:fillRect/>
          </a:stretch>
        </p:blipFill>
        <p:spPr>
          <a:xfrm>
            <a:off x="3753751" y="4621726"/>
            <a:ext cx="482441" cy="482441"/>
          </a:xfrm>
          <a:prstGeom prst="rect">
            <a:avLst/>
          </a:prstGeom>
        </p:spPr>
      </p:pic>
      <p:sp>
        <p:nvSpPr>
          <p:cNvPr id="12" name="Text 6">
            <a:extLst>
              <a:ext uri="{FF2B5EF4-FFF2-40B4-BE49-F238E27FC236}">
                <a16:creationId xmlns:a16="http://schemas.microsoft.com/office/drawing/2014/main" id="{733E300B-5A11-E3B3-92E8-F3BDC9D18EC9}"/>
              </a:ext>
            </a:extLst>
          </p:cNvPr>
          <p:cNvSpPr/>
          <p:nvPr/>
        </p:nvSpPr>
        <p:spPr>
          <a:xfrm>
            <a:off x="4429192" y="4588031"/>
            <a:ext cx="2412683" cy="301466"/>
          </a:xfrm>
          <a:prstGeom prst="rect">
            <a:avLst/>
          </a:prstGeom>
          <a:noFill/>
          <a:ln/>
        </p:spPr>
        <p:txBody>
          <a:bodyPr wrap="none" lIns="0" tIns="0" rIns="0" bIns="0" rtlCol="0" anchor="t"/>
          <a:lstStyle/>
          <a:p>
            <a:pPr marL="0" indent="0" algn="l">
              <a:lnSpc>
                <a:spcPts val="2350"/>
              </a:lnSpc>
              <a:buNone/>
            </a:pPr>
            <a:r>
              <a:rPr lang="en-US" sz="1850">
                <a:solidFill>
                  <a:srgbClr val="E5E0DF"/>
                </a:solidFill>
                <a:latin typeface="Poppins Light" pitchFamily="34" charset="0"/>
                <a:ea typeface="Poppins Light" pitchFamily="34" charset="-122"/>
                <a:cs typeface="Poppins Light" pitchFamily="34" charset="-120"/>
              </a:rPr>
              <a:t>Precise Annotations</a:t>
            </a:r>
            <a:endParaRPr lang="en-US" sz="1850"/>
          </a:p>
        </p:txBody>
      </p:sp>
      <p:sp>
        <p:nvSpPr>
          <p:cNvPr id="13" name="Text 7">
            <a:extLst>
              <a:ext uri="{FF2B5EF4-FFF2-40B4-BE49-F238E27FC236}">
                <a16:creationId xmlns:a16="http://schemas.microsoft.com/office/drawing/2014/main" id="{C0C69B33-0A57-082A-E039-DC7F2A1CC94F}"/>
              </a:ext>
            </a:extLst>
          </p:cNvPr>
          <p:cNvSpPr/>
          <p:nvPr/>
        </p:nvSpPr>
        <p:spPr>
          <a:xfrm>
            <a:off x="4429192" y="5005226"/>
            <a:ext cx="4126979" cy="347824"/>
          </a:xfrm>
          <a:prstGeom prst="rect">
            <a:avLst/>
          </a:prstGeom>
          <a:noFill/>
          <a:ln/>
        </p:spPr>
        <p:txBody>
          <a:bodyPr wrap="none" lIns="0" tIns="0" rIns="0" bIns="0" rtlCol="0" anchor="t"/>
          <a:lstStyle/>
          <a:p>
            <a:pPr marL="0" indent="0" algn="l">
              <a:lnSpc>
                <a:spcPts val="2400"/>
              </a:lnSpc>
              <a:buNone/>
            </a:pPr>
            <a:r>
              <a:rPr lang="en-US" sz="1500">
                <a:solidFill>
                  <a:srgbClr val="E5E0DF"/>
                </a:solidFill>
                <a:latin typeface="Roboto Light" pitchFamily="34" charset="0"/>
                <a:ea typeface="Roboto Light" pitchFamily="34" charset="-122"/>
                <a:cs typeface="Roboto Light" pitchFamily="34" charset="-120"/>
              </a:rPr>
              <a:t>Accurate output datasets.</a:t>
            </a:r>
            <a:endParaRPr lang="en-US" sz="1500"/>
          </a:p>
        </p:txBody>
      </p:sp>
      <p:sp>
        <p:nvSpPr>
          <p:cNvPr id="16" name="Slide Number Placeholder 15">
            <a:extLst>
              <a:ext uri="{FF2B5EF4-FFF2-40B4-BE49-F238E27FC236}">
                <a16:creationId xmlns:a16="http://schemas.microsoft.com/office/drawing/2014/main" id="{DEA82CB5-1EDF-D85B-078C-005D661F566E}"/>
              </a:ext>
            </a:extLst>
          </p:cNvPr>
          <p:cNvSpPr>
            <a:spLocks noGrp="1"/>
          </p:cNvSpPr>
          <p:nvPr>
            <p:ph type="sldNum" sz="quarter" idx="12"/>
          </p:nvPr>
        </p:nvSpPr>
        <p:spPr/>
        <p:txBody>
          <a:bodyPr/>
          <a:lstStyle/>
          <a:p>
            <a:fld id="{637E71A0-9453-6F44-8151-600926039187}" type="slidenum">
              <a:rPr lang="en-US" smtClean="0"/>
              <a:t>4</a:t>
            </a:fld>
            <a:endParaRPr lang="en-US"/>
          </a:p>
        </p:txBody>
      </p:sp>
      <p:sp>
        <p:nvSpPr>
          <p:cNvPr id="2" name="TextBox 1">
            <a:extLst>
              <a:ext uri="{FF2B5EF4-FFF2-40B4-BE49-F238E27FC236}">
                <a16:creationId xmlns:a16="http://schemas.microsoft.com/office/drawing/2014/main" id="{15989326-B50C-3DD3-A42E-06CE681666C1}"/>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504126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F1E8A-291E-8D65-AA7E-0460D2E678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976EF9-C8A9-7120-5DA1-AD191693B1BE}"/>
              </a:ext>
            </a:extLst>
          </p:cNvPr>
          <p:cNvSpPr>
            <a:spLocks noGrp="1"/>
          </p:cNvSpPr>
          <p:nvPr>
            <p:ph type="sldNum" sz="quarter" idx="12"/>
          </p:nvPr>
        </p:nvSpPr>
        <p:spPr/>
        <p:txBody>
          <a:bodyPr/>
          <a:lstStyle/>
          <a:p>
            <a:fld id="{637E71A0-9453-6F44-8151-600926039187}" type="slidenum">
              <a:rPr lang="en-US" smtClean="0"/>
              <a:t>5</a:t>
            </a:fld>
            <a:endParaRPr lang="en-US"/>
          </a:p>
        </p:txBody>
      </p:sp>
      <p:sp>
        <p:nvSpPr>
          <p:cNvPr id="5" name="TextBox 4">
            <a:extLst>
              <a:ext uri="{FF2B5EF4-FFF2-40B4-BE49-F238E27FC236}">
                <a16:creationId xmlns:a16="http://schemas.microsoft.com/office/drawing/2014/main" id="{E5DA7443-7CB6-F9DF-CBED-E8B8BA9A2CEA}"/>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8" name="Picture 7" descr="An aerial view of an airport&#10;&#10;AI-generated content may be incorrect.">
            <a:extLst>
              <a:ext uri="{FF2B5EF4-FFF2-40B4-BE49-F238E27FC236}">
                <a16:creationId xmlns:a16="http://schemas.microsoft.com/office/drawing/2014/main" id="{798D5F10-6023-DEF4-B2A5-A34B5053493B}"/>
              </a:ext>
            </a:extLst>
          </p:cNvPr>
          <p:cNvPicPr>
            <a:picLocks noChangeAspect="1"/>
          </p:cNvPicPr>
          <p:nvPr/>
        </p:nvPicPr>
        <p:blipFill>
          <a:blip r:embed="rId3"/>
          <a:stretch>
            <a:fillRect/>
          </a:stretch>
        </p:blipFill>
        <p:spPr>
          <a:xfrm>
            <a:off x="128587" y="101711"/>
            <a:ext cx="5791200" cy="4330700"/>
          </a:xfrm>
          <a:prstGeom prst="rect">
            <a:avLst/>
          </a:prstGeom>
        </p:spPr>
      </p:pic>
      <p:pic>
        <p:nvPicPr>
          <p:cNvPr id="14" name="Picture 13" descr="An aerial view of a city&#10;&#10;AI-generated content may be incorrect.">
            <a:extLst>
              <a:ext uri="{FF2B5EF4-FFF2-40B4-BE49-F238E27FC236}">
                <a16:creationId xmlns:a16="http://schemas.microsoft.com/office/drawing/2014/main" id="{19ED8F62-C6CC-74F1-60A5-8EB33E7020D9}"/>
              </a:ext>
            </a:extLst>
          </p:cNvPr>
          <p:cNvPicPr>
            <a:picLocks noChangeAspect="1"/>
          </p:cNvPicPr>
          <p:nvPr/>
        </p:nvPicPr>
        <p:blipFill>
          <a:blip r:embed="rId4"/>
          <a:stretch>
            <a:fillRect/>
          </a:stretch>
        </p:blipFill>
        <p:spPr>
          <a:xfrm>
            <a:off x="5380829" y="2082720"/>
            <a:ext cx="5791200" cy="4330700"/>
          </a:xfrm>
          <a:prstGeom prst="rect">
            <a:avLst/>
          </a:prstGeom>
        </p:spPr>
      </p:pic>
      <p:pic>
        <p:nvPicPr>
          <p:cNvPr id="10" name="Picture 9" descr="An aerial view of a city&#10;&#10;AI-generated content may be incorrect.">
            <a:extLst>
              <a:ext uri="{FF2B5EF4-FFF2-40B4-BE49-F238E27FC236}">
                <a16:creationId xmlns:a16="http://schemas.microsoft.com/office/drawing/2014/main" id="{9523ABC5-F5B4-C030-8857-28BA8DD06A86}"/>
              </a:ext>
            </a:extLst>
          </p:cNvPr>
          <p:cNvPicPr>
            <a:picLocks noChangeAspect="1"/>
          </p:cNvPicPr>
          <p:nvPr/>
        </p:nvPicPr>
        <p:blipFill>
          <a:blip r:embed="rId5"/>
          <a:stretch>
            <a:fillRect/>
          </a:stretch>
        </p:blipFill>
        <p:spPr>
          <a:xfrm>
            <a:off x="393211" y="1777724"/>
            <a:ext cx="5420870" cy="4761187"/>
          </a:xfrm>
          <a:prstGeom prst="rect">
            <a:avLst/>
          </a:prstGeom>
          <a:effectLst>
            <a:softEdge rad="0"/>
          </a:effectLst>
        </p:spPr>
      </p:pic>
      <p:pic>
        <p:nvPicPr>
          <p:cNvPr id="12" name="Picture 11" descr="An aerial view of a runway and a body of water&#10;&#10;AI-generated content may be incorrect.">
            <a:extLst>
              <a:ext uri="{FF2B5EF4-FFF2-40B4-BE49-F238E27FC236}">
                <a16:creationId xmlns:a16="http://schemas.microsoft.com/office/drawing/2014/main" id="{9C8BE7FD-C5D0-1BD3-101C-99F52D3E86B7}"/>
              </a:ext>
            </a:extLst>
          </p:cNvPr>
          <p:cNvPicPr>
            <a:picLocks noChangeAspect="1"/>
          </p:cNvPicPr>
          <p:nvPr/>
        </p:nvPicPr>
        <p:blipFill>
          <a:blip r:embed="rId6"/>
          <a:stretch>
            <a:fillRect/>
          </a:stretch>
        </p:blipFill>
        <p:spPr>
          <a:xfrm>
            <a:off x="5995852" y="277947"/>
            <a:ext cx="5420870" cy="4761187"/>
          </a:xfrm>
          <a:prstGeom prst="rect">
            <a:avLst/>
          </a:prstGeom>
        </p:spPr>
      </p:pic>
    </p:spTree>
    <p:extLst>
      <p:ext uri="{BB962C8B-B14F-4D97-AF65-F5344CB8AC3E}">
        <p14:creationId xmlns:p14="http://schemas.microsoft.com/office/powerpoint/2010/main" val="417141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75D19-1086-2BC4-8E0D-849A24CA78F9}"/>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5336CC41-EAB7-06BC-F507-9CBFFB78E253}"/>
              </a:ext>
            </a:extLst>
          </p:cNvPr>
          <p:cNvSpPr/>
          <p:nvPr/>
        </p:nvSpPr>
        <p:spPr>
          <a:xfrm>
            <a:off x="429026" y="289451"/>
            <a:ext cx="10023396" cy="593288"/>
          </a:xfrm>
          <a:prstGeom prst="rect">
            <a:avLst/>
          </a:prstGeom>
          <a:noFill/>
          <a:ln/>
        </p:spPr>
        <p:txBody>
          <a:bodyPr wrap="none" lIns="0" tIns="0" rIns="0" bIns="0" rtlCol="0" anchor="t"/>
          <a:lstStyle/>
          <a:p>
            <a:pPr marL="0" indent="0" algn="l">
              <a:lnSpc>
                <a:spcPts val="4650"/>
              </a:lnSpc>
              <a:buNone/>
            </a:pPr>
            <a:r>
              <a:rPr lang="en-US" sz="3700">
                <a:solidFill>
                  <a:srgbClr val="F2F2F3"/>
                </a:solidFill>
                <a:latin typeface="Poppins Light" pitchFamily="34" charset="0"/>
                <a:ea typeface="Poppins Light" pitchFamily="34" charset="-122"/>
                <a:cs typeface="Poppins Light" pitchFamily="34" charset="-120"/>
              </a:rPr>
              <a:t>Data Pipeline: From Image to Labeled Data</a:t>
            </a:r>
            <a:endParaRPr lang="en-US" sz="3700"/>
          </a:p>
        </p:txBody>
      </p:sp>
      <p:sp>
        <p:nvSpPr>
          <p:cNvPr id="6" name="Text 1">
            <a:extLst>
              <a:ext uri="{FF2B5EF4-FFF2-40B4-BE49-F238E27FC236}">
                <a16:creationId xmlns:a16="http://schemas.microsoft.com/office/drawing/2014/main" id="{977FFB2F-B340-88F1-DDE5-10D2173FC28F}"/>
              </a:ext>
            </a:extLst>
          </p:cNvPr>
          <p:cNvSpPr/>
          <p:nvPr/>
        </p:nvSpPr>
        <p:spPr>
          <a:xfrm>
            <a:off x="4499515" y="1156236"/>
            <a:ext cx="2458571" cy="343696"/>
          </a:xfrm>
          <a:prstGeom prst="rect">
            <a:avLst/>
          </a:prstGeom>
          <a:noFill/>
          <a:ln/>
        </p:spPr>
        <p:txBody>
          <a:bodyPr wrap="none" lIns="0" tIns="0" rIns="0" bIns="0" rtlCol="0" anchor="t"/>
          <a:lstStyle/>
          <a:p>
            <a:pPr marL="0" indent="0" algn="l">
              <a:lnSpc>
                <a:spcPts val="2300"/>
              </a:lnSpc>
              <a:buNone/>
            </a:pPr>
            <a:r>
              <a:rPr lang="en-US" sz="1850">
                <a:solidFill>
                  <a:srgbClr val="E5E0DF"/>
                </a:solidFill>
                <a:latin typeface="Poppins Light" pitchFamily="34" charset="0"/>
                <a:ea typeface="Poppins Light" pitchFamily="34" charset="-122"/>
                <a:cs typeface="Poppins Light" pitchFamily="34" charset="-120"/>
              </a:rPr>
              <a:t>Image Upload</a:t>
            </a:r>
            <a:endParaRPr lang="en-US" sz="1850"/>
          </a:p>
        </p:txBody>
      </p:sp>
      <p:sp>
        <p:nvSpPr>
          <p:cNvPr id="7" name="Text 2">
            <a:extLst>
              <a:ext uri="{FF2B5EF4-FFF2-40B4-BE49-F238E27FC236}">
                <a16:creationId xmlns:a16="http://schemas.microsoft.com/office/drawing/2014/main" id="{F8FF50A0-FAE9-CA75-C5AA-5BE49C4A866C}"/>
              </a:ext>
            </a:extLst>
          </p:cNvPr>
          <p:cNvSpPr/>
          <p:nvPr/>
        </p:nvSpPr>
        <p:spPr>
          <a:xfrm>
            <a:off x="4499516" y="1610104"/>
            <a:ext cx="3396783" cy="343696"/>
          </a:xfrm>
          <a:prstGeom prst="rect">
            <a:avLst/>
          </a:prstGeom>
          <a:noFill/>
          <a:ln/>
        </p:spPr>
        <p:txBody>
          <a:bodyPr wrap="none" lIns="0" tIns="0" rIns="0" bIns="0" rtlCol="0" anchor="t"/>
          <a:lstStyle/>
          <a:p>
            <a:pPr>
              <a:lnSpc>
                <a:spcPts val="2350"/>
              </a:lnSpc>
            </a:pPr>
            <a:r>
              <a:rPr lang="en-US" sz="1450">
                <a:solidFill>
                  <a:srgbClr val="E5E0DF"/>
                </a:solidFill>
                <a:latin typeface="Roboto Light"/>
                <a:ea typeface="Roboto Light"/>
                <a:cs typeface="Roboto Light"/>
              </a:rPr>
              <a:t>Planet Labs, etc.</a:t>
            </a:r>
            <a:endParaRPr lang="en-US" sz="1450">
              <a:latin typeface="Roboto Light"/>
              <a:ea typeface="Roboto Light"/>
              <a:cs typeface="Roboto Light"/>
            </a:endParaRPr>
          </a:p>
        </p:txBody>
      </p:sp>
      <p:sp>
        <p:nvSpPr>
          <p:cNvPr id="9" name="Text 3">
            <a:extLst>
              <a:ext uri="{FF2B5EF4-FFF2-40B4-BE49-F238E27FC236}">
                <a16:creationId xmlns:a16="http://schemas.microsoft.com/office/drawing/2014/main" id="{8F9BF842-66C0-0B5A-07F9-068A2D4FA593}"/>
              </a:ext>
            </a:extLst>
          </p:cNvPr>
          <p:cNvSpPr/>
          <p:nvPr/>
        </p:nvSpPr>
        <p:spPr>
          <a:xfrm>
            <a:off x="4499515" y="2971708"/>
            <a:ext cx="2458571" cy="343696"/>
          </a:xfrm>
          <a:prstGeom prst="rect">
            <a:avLst/>
          </a:prstGeom>
          <a:noFill/>
          <a:ln/>
        </p:spPr>
        <p:txBody>
          <a:bodyPr wrap="none" lIns="0" tIns="0" rIns="0" bIns="0" rtlCol="0" anchor="t"/>
          <a:lstStyle/>
          <a:p>
            <a:pPr marL="0" indent="0" algn="l">
              <a:lnSpc>
                <a:spcPts val="2300"/>
              </a:lnSpc>
              <a:buNone/>
            </a:pPr>
            <a:r>
              <a:rPr lang="en-US" sz="1850">
                <a:solidFill>
                  <a:srgbClr val="E5E0DF"/>
                </a:solidFill>
                <a:latin typeface="Poppins Light" pitchFamily="34" charset="0"/>
                <a:ea typeface="Poppins Light" pitchFamily="34" charset="-122"/>
                <a:cs typeface="Poppins Light" pitchFamily="34" charset="-120"/>
              </a:rPr>
              <a:t>AI Pre-Analysis</a:t>
            </a:r>
            <a:endParaRPr lang="en-US" sz="1850"/>
          </a:p>
        </p:txBody>
      </p:sp>
      <p:sp>
        <p:nvSpPr>
          <p:cNvPr id="10" name="Text 4">
            <a:extLst>
              <a:ext uri="{FF2B5EF4-FFF2-40B4-BE49-F238E27FC236}">
                <a16:creationId xmlns:a16="http://schemas.microsoft.com/office/drawing/2014/main" id="{B0CF8BB4-9C4B-0AB0-6AF6-1DBB189F7F92}"/>
              </a:ext>
            </a:extLst>
          </p:cNvPr>
          <p:cNvSpPr/>
          <p:nvPr/>
        </p:nvSpPr>
        <p:spPr>
          <a:xfrm>
            <a:off x="4499516" y="3425576"/>
            <a:ext cx="3396783" cy="343696"/>
          </a:xfrm>
          <a:prstGeom prst="rect">
            <a:avLst/>
          </a:prstGeom>
          <a:noFill/>
          <a:ln/>
        </p:spPr>
        <p:txBody>
          <a:bodyPr wrap="none" lIns="0" tIns="0" rIns="0" bIns="0" rtlCol="0" anchor="t"/>
          <a:lstStyle/>
          <a:p>
            <a:pPr marL="0" indent="0" algn="l">
              <a:lnSpc>
                <a:spcPts val="2350"/>
              </a:lnSpc>
              <a:buNone/>
            </a:pPr>
            <a:r>
              <a:rPr lang="en-US" sz="1450">
                <a:solidFill>
                  <a:srgbClr val="E5E0DF"/>
                </a:solidFill>
                <a:latin typeface="Roboto Light" pitchFamily="34" charset="0"/>
                <a:ea typeface="Roboto Light" pitchFamily="34" charset="-122"/>
                <a:cs typeface="Roboto Light" pitchFamily="34" charset="-120"/>
              </a:rPr>
              <a:t>Object detection</a:t>
            </a:r>
            <a:endParaRPr lang="en-US" sz="1450"/>
          </a:p>
        </p:txBody>
      </p:sp>
      <p:sp>
        <p:nvSpPr>
          <p:cNvPr id="12" name="Text 5">
            <a:extLst>
              <a:ext uri="{FF2B5EF4-FFF2-40B4-BE49-F238E27FC236}">
                <a16:creationId xmlns:a16="http://schemas.microsoft.com/office/drawing/2014/main" id="{49B61FB0-8A0B-04C2-BBB4-446E93DEDE24}"/>
              </a:ext>
            </a:extLst>
          </p:cNvPr>
          <p:cNvSpPr/>
          <p:nvPr/>
        </p:nvSpPr>
        <p:spPr>
          <a:xfrm>
            <a:off x="7377319" y="3879444"/>
            <a:ext cx="2458571" cy="343696"/>
          </a:xfrm>
          <a:prstGeom prst="rect">
            <a:avLst/>
          </a:prstGeom>
          <a:noFill/>
          <a:ln/>
        </p:spPr>
        <p:txBody>
          <a:bodyPr wrap="none" lIns="0" tIns="0" rIns="0" bIns="0" rtlCol="0" anchor="t"/>
          <a:lstStyle/>
          <a:p>
            <a:pPr marL="0" indent="0" algn="l">
              <a:lnSpc>
                <a:spcPts val="2300"/>
              </a:lnSpc>
              <a:buNone/>
            </a:pPr>
            <a:r>
              <a:rPr lang="en-US" sz="1850">
                <a:solidFill>
                  <a:srgbClr val="E5E0DF"/>
                </a:solidFill>
                <a:latin typeface="Poppins Light" pitchFamily="34" charset="0"/>
                <a:ea typeface="Poppins Light" pitchFamily="34" charset="-122"/>
                <a:cs typeface="Poppins Light" pitchFamily="34" charset="-120"/>
              </a:rPr>
              <a:t>User Labeling</a:t>
            </a:r>
            <a:endParaRPr lang="en-US" sz="1850"/>
          </a:p>
        </p:txBody>
      </p:sp>
      <p:sp>
        <p:nvSpPr>
          <p:cNvPr id="13" name="Text 6">
            <a:extLst>
              <a:ext uri="{FF2B5EF4-FFF2-40B4-BE49-F238E27FC236}">
                <a16:creationId xmlns:a16="http://schemas.microsoft.com/office/drawing/2014/main" id="{DC32A319-91B2-C56D-9F6C-7B098C6854AC}"/>
              </a:ext>
            </a:extLst>
          </p:cNvPr>
          <p:cNvSpPr/>
          <p:nvPr/>
        </p:nvSpPr>
        <p:spPr>
          <a:xfrm>
            <a:off x="7377320" y="4333312"/>
            <a:ext cx="3396783" cy="343696"/>
          </a:xfrm>
          <a:prstGeom prst="rect">
            <a:avLst/>
          </a:prstGeom>
          <a:noFill/>
          <a:ln/>
        </p:spPr>
        <p:txBody>
          <a:bodyPr wrap="none" lIns="0" tIns="0" rIns="0" bIns="0" rtlCol="0" anchor="t"/>
          <a:lstStyle/>
          <a:p>
            <a:pPr marL="0" indent="0" algn="l">
              <a:lnSpc>
                <a:spcPts val="2350"/>
              </a:lnSpc>
              <a:buNone/>
            </a:pPr>
            <a:r>
              <a:rPr lang="en-US" sz="1450">
                <a:solidFill>
                  <a:srgbClr val="E5E0DF"/>
                </a:solidFill>
                <a:latin typeface="Roboto Light"/>
                <a:ea typeface="Roboto Light"/>
                <a:cs typeface="Roboto Light"/>
              </a:rPr>
              <a:t>Label toolkit</a:t>
            </a:r>
            <a:endParaRPr lang="en-US" sz="1450"/>
          </a:p>
        </p:txBody>
      </p:sp>
      <p:sp>
        <p:nvSpPr>
          <p:cNvPr id="15" name="Text 7">
            <a:extLst>
              <a:ext uri="{FF2B5EF4-FFF2-40B4-BE49-F238E27FC236}">
                <a16:creationId xmlns:a16="http://schemas.microsoft.com/office/drawing/2014/main" id="{B2921CDE-AB35-0E03-5243-FE03C086DE1F}"/>
              </a:ext>
            </a:extLst>
          </p:cNvPr>
          <p:cNvSpPr/>
          <p:nvPr/>
        </p:nvSpPr>
        <p:spPr>
          <a:xfrm>
            <a:off x="4499515" y="4787180"/>
            <a:ext cx="2458571" cy="343696"/>
          </a:xfrm>
          <a:prstGeom prst="rect">
            <a:avLst/>
          </a:prstGeom>
          <a:noFill/>
          <a:ln/>
        </p:spPr>
        <p:txBody>
          <a:bodyPr wrap="none" lIns="0" tIns="0" rIns="0" bIns="0" rtlCol="0" anchor="t"/>
          <a:lstStyle/>
          <a:p>
            <a:pPr marL="0" indent="0" algn="l">
              <a:lnSpc>
                <a:spcPts val="2300"/>
              </a:lnSpc>
              <a:buNone/>
            </a:pPr>
            <a:r>
              <a:rPr lang="en-US" sz="1850">
                <a:solidFill>
                  <a:srgbClr val="E5E0DF"/>
                </a:solidFill>
                <a:latin typeface="Poppins Light" pitchFamily="34" charset="0"/>
                <a:ea typeface="Poppins Light" pitchFamily="34" charset="-122"/>
                <a:cs typeface="Poppins Light" pitchFamily="34" charset="-120"/>
              </a:rPr>
              <a:t>Confidence Scoring</a:t>
            </a:r>
            <a:endParaRPr lang="en-US" sz="1850"/>
          </a:p>
        </p:txBody>
      </p:sp>
      <p:sp>
        <p:nvSpPr>
          <p:cNvPr id="16" name="Text 8">
            <a:extLst>
              <a:ext uri="{FF2B5EF4-FFF2-40B4-BE49-F238E27FC236}">
                <a16:creationId xmlns:a16="http://schemas.microsoft.com/office/drawing/2014/main" id="{32C16CC6-B150-2456-73F5-0FBAF09963B9}"/>
              </a:ext>
            </a:extLst>
          </p:cNvPr>
          <p:cNvSpPr/>
          <p:nvPr/>
        </p:nvSpPr>
        <p:spPr>
          <a:xfrm>
            <a:off x="4499516" y="5241048"/>
            <a:ext cx="3396783" cy="343696"/>
          </a:xfrm>
          <a:prstGeom prst="rect">
            <a:avLst/>
          </a:prstGeom>
          <a:noFill/>
          <a:ln/>
        </p:spPr>
        <p:txBody>
          <a:bodyPr wrap="none" lIns="0" tIns="0" rIns="0" bIns="0" rtlCol="0" anchor="t"/>
          <a:lstStyle/>
          <a:p>
            <a:pPr marL="0" indent="0" algn="l">
              <a:lnSpc>
                <a:spcPts val="2350"/>
              </a:lnSpc>
              <a:buNone/>
            </a:pPr>
            <a:r>
              <a:rPr lang="en-US" sz="1450">
                <a:solidFill>
                  <a:srgbClr val="E5E0DF"/>
                </a:solidFill>
                <a:latin typeface="Roboto Light" pitchFamily="34" charset="0"/>
                <a:ea typeface="Roboto Light" pitchFamily="34" charset="-122"/>
                <a:cs typeface="Roboto Light" pitchFamily="34" charset="-120"/>
              </a:rPr>
              <a:t>Consensus model</a:t>
            </a:r>
            <a:endParaRPr lang="en-US" sz="1450"/>
          </a:p>
        </p:txBody>
      </p:sp>
      <p:sp>
        <p:nvSpPr>
          <p:cNvPr id="18" name="Text 9">
            <a:extLst>
              <a:ext uri="{FF2B5EF4-FFF2-40B4-BE49-F238E27FC236}">
                <a16:creationId xmlns:a16="http://schemas.microsoft.com/office/drawing/2014/main" id="{B7FAD284-6A38-B4A7-6332-94EC8B0BB02B}"/>
              </a:ext>
            </a:extLst>
          </p:cNvPr>
          <p:cNvSpPr/>
          <p:nvPr/>
        </p:nvSpPr>
        <p:spPr>
          <a:xfrm>
            <a:off x="7377319" y="5694916"/>
            <a:ext cx="2458571" cy="343696"/>
          </a:xfrm>
          <a:prstGeom prst="rect">
            <a:avLst/>
          </a:prstGeom>
          <a:noFill/>
          <a:ln/>
        </p:spPr>
        <p:txBody>
          <a:bodyPr wrap="none" lIns="0" tIns="0" rIns="0" bIns="0" rtlCol="0" anchor="t"/>
          <a:lstStyle/>
          <a:p>
            <a:pPr marL="0" indent="0" algn="l">
              <a:lnSpc>
                <a:spcPts val="2300"/>
              </a:lnSpc>
              <a:buNone/>
            </a:pPr>
            <a:r>
              <a:rPr lang="en-US" sz="1850">
                <a:solidFill>
                  <a:srgbClr val="E5E0DF"/>
                </a:solidFill>
                <a:latin typeface="Poppins Light" pitchFamily="34" charset="0"/>
                <a:ea typeface="Poppins Light" pitchFamily="34" charset="-122"/>
                <a:cs typeface="Poppins Light" pitchFamily="34" charset="-120"/>
              </a:rPr>
              <a:t>Report Generation</a:t>
            </a:r>
            <a:endParaRPr lang="en-US" sz="1850"/>
          </a:p>
        </p:txBody>
      </p:sp>
      <p:sp>
        <p:nvSpPr>
          <p:cNvPr id="19" name="Text 10">
            <a:extLst>
              <a:ext uri="{FF2B5EF4-FFF2-40B4-BE49-F238E27FC236}">
                <a16:creationId xmlns:a16="http://schemas.microsoft.com/office/drawing/2014/main" id="{C40523CC-42B9-B288-22AA-F5573275CFF7}"/>
              </a:ext>
            </a:extLst>
          </p:cNvPr>
          <p:cNvSpPr/>
          <p:nvPr/>
        </p:nvSpPr>
        <p:spPr>
          <a:xfrm>
            <a:off x="7377319" y="6148784"/>
            <a:ext cx="3396783" cy="343696"/>
          </a:xfrm>
          <a:prstGeom prst="rect">
            <a:avLst/>
          </a:prstGeom>
          <a:noFill/>
          <a:ln/>
        </p:spPr>
        <p:txBody>
          <a:bodyPr wrap="none" lIns="0" tIns="0" rIns="0" bIns="0" rtlCol="0" anchor="t"/>
          <a:lstStyle/>
          <a:p>
            <a:pPr marL="0" indent="0" algn="l">
              <a:lnSpc>
                <a:spcPts val="2350"/>
              </a:lnSpc>
              <a:buNone/>
            </a:pPr>
            <a:r>
              <a:rPr lang="en-US" sz="1450">
                <a:solidFill>
                  <a:srgbClr val="E5E0DF"/>
                </a:solidFill>
                <a:latin typeface="Roboto Light" pitchFamily="34" charset="0"/>
                <a:ea typeface="Roboto Light" pitchFamily="34" charset="-122"/>
                <a:cs typeface="Roboto Light" pitchFamily="34" charset="-120"/>
              </a:rPr>
              <a:t>Data Delivery</a:t>
            </a:r>
            <a:endParaRPr lang="en-US" sz="1450"/>
          </a:p>
        </p:txBody>
      </p:sp>
      <p:pic>
        <p:nvPicPr>
          <p:cNvPr id="32" name="Image 0" descr="preencoded.png">
            <a:extLst>
              <a:ext uri="{FF2B5EF4-FFF2-40B4-BE49-F238E27FC236}">
                <a16:creationId xmlns:a16="http://schemas.microsoft.com/office/drawing/2014/main" id="{7855F8B2-38BE-B7F0-0FAF-A569C59BC015}"/>
              </a:ext>
            </a:extLst>
          </p:cNvPr>
          <p:cNvPicPr>
            <a:picLocks noChangeAspect="1"/>
          </p:cNvPicPr>
          <p:nvPr/>
        </p:nvPicPr>
        <p:blipFill>
          <a:blip r:embed="rId3"/>
          <a:stretch>
            <a:fillRect/>
          </a:stretch>
        </p:blipFill>
        <p:spPr>
          <a:xfrm>
            <a:off x="2751840" y="1043578"/>
            <a:ext cx="833557" cy="971847"/>
          </a:xfrm>
          <a:prstGeom prst="rect">
            <a:avLst/>
          </a:prstGeom>
        </p:spPr>
      </p:pic>
      <p:pic>
        <p:nvPicPr>
          <p:cNvPr id="33" name="Image 1" descr="preencoded.png">
            <a:extLst>
              <a:ext uri="{FF2B5EF4-FFF2-40B4-BE49-F238E27FC236}">
                <a16:creationId xmlns:a16="http://schemas.microsoft.com/office/drawing/2014/main" id="{979E0020-B93B-1078-E1C5-15EF9495BBB5}"/>
              </a:ext>
            </a:extLst>
          </p:cNvPr>
          <p:cNvPicPr>
            <a:picLocks noChangeAspect="1"/>
          </p:cNvPicPr>
          <p:nvPr/>
        </p:nvPicPr>
        <p:blipFill>
          <a:blip r:embed="rId4"/>
          <a:stretch>
            <a:fillRect/>
          </a:stretch>
        </p:blipFill>
        <p:spPr>
          <a:xfrm>
            <a:off x="2751840" y="1954203"/>
            <a:ext cx="833557" cy="971847"/>
          </a:xfrm>
          <a:prstGeom prst="rect">
            <a:avLst/>
          </a:prstGeom>
        </p:spPr>
      </p:pic>
      <p:pic>
        <p:nvPicPr>
          <p:cNvPr id="34" name="Image 2" descr="preencoded.png">
            <a:extLst>
              <a:ext uri="{FF2B5EF4-FFF2-40B4-BE49-F238E27FC236}">
                <a16:creationId xmlns:a16="http://schemas.microsoft.com/office/drawing/2014/main" id="{0993E946-C9A5-0BD7-F65E-20FB62431877}"/>
              </a:ext>
            </a:extLst>
          </p:cNvPr>
          <p:cNvPicPr>
            <a:picLocks noChangeAspect="1"/>
          </p:cNvPicPr>
          <p:nvPr/>
        </p:nvPicPr>
        <p:blipFill>
          <a:blip r:embed="rId5"/>
          <a:stretch>
            <a:fillRect/>
          </a:stretch>
        </p:blipFill>
        <p:spPr>
          <a:xfrm>
            <a:off x="2751840" y="2864828"/>
            <a:ext cx="833557" cy="971847"/>
          </a:xfrm>
          <a:prstGeom prst="rect">
            <a:avLst/>
          </a:prstGeom>
        </p:spPr>
      </p:pic>
      <p:pic>
        <p:nvPicPr>
          <p:cNvPr id="35" name="Image 3" descr="preencoded.png">
            <a:extLst>
              <a:ext uri="{FF2B5EF4-FFF2-40B4-BE49-F238E27FC236}">
                <a16:creationId xmlns:a16="http://schemas.microsoft.com/office/drawing/2014/main" id="{D8C3DAE2-1D3E-611E-DDE9-18369482FBD6}"/>
              </a:ext>
            </a:extLst>
          </p:cNvPr>
          <p:cNvPicPr>
            <a:picLocks noChangeAspect="1"/>
          </p:cNvPicPr>
          <p:nvPr/>
        </p:nvPicPr>
        <p:blipFill>
          <a:blip r:embed="rId6"/>
          <a:stretch>
            <a:fillRect/>
          </a:stretch>
        </p:blipFill>
        <p:spPr>
          <a:xfrm>
            <a:off x="2751840" y="3775453"/>
            <a:ext cx="833557" cy="971847"/>
          </a:xfrm>
          <a:prstGeom prst="rect">
            <a:avLst/>
          </a:prstGeom>
        </p:spPr>
      </p:pic>
      <p:pic>
        <p:nvPicPr>
          <p:cNvPr id="36" name="Image 4" descr="preencoded.png">
            <a:extLst>
              <a:ext uri="{FF2B5EF4-FFF2-40B4-BE49-F238E27FC236}">
                <a16:creationId xmlns:a16="http://schemas.microsoft.com/office/drawing/2014/main" id="{557DB660-6604-0AC7-76A7-B215CE191923}"/>
              </a:ext>
            </a:extLst>
          </p:cNvPr>
          <p:cNvPicPr>
            <a:picLocks noChangeAspect="1"/>
          </p:cNvPicPr>
          <p:nvPr/>
        </p:nvPicPr>
        <p:blipFill>
          <a:blip r:embed="rId7"/>
          <a:stretch>
            <a:fillRect/>
          </a:stretch>
        </p:blipFill>
        <p:spPr>
          <a:xfrm>
            <a:off x="2751840" y="4686078"/>
            <a:ext cx="833557" cy="971847"/>
          </a:xfrm>
          <a:prstGeom prst="rect">
            <a:avLst/>
          </a:prstGeom>
        </p:spPr>
      </p:pic>
      <p:pic>
        <p:nvPicPr>
          <p:cNvPr id="37" name="Image 5" descr="preencoded.png">
            <a:extLst>
              <a:ext uri="{FF2B5EF4-FFF2-40B4-BE49-F238E27FC236}">
                <a16:creationId xmlns:a16="http://schemas.microsoft.com/office/drawing/2014/main" id="{9DF74295-054A-62F9-172C-0ED6F2B2CDC4}"/>
              </a:ext>
            </a:extLst>
          </p:cNvPr>
          <p:cNvPicPr>
            <a:picLocks noChangeAspect="1"/>
          </p:cNvPicPr>
          <p:nvPr/>
        </p:nvPicPr>
        <p:blipFill>
          <a:blip r:embed="rId8"/>
          <a:stretch>
            <a:fillRect/>
          </a:stretch>
        </p:blipFill>
        <p:spPr>
          <a:xfrm>
            <a:off x="2751839" y="5596702"/>
            <a:ext cx="833557" cy="971847"/>
          </a:xfrm>
          <a:prstGeom prst="rect">
            <a:avLst/>
          </a:prstGeom>
        </p:spPr>
      </p:pic>
      <p:sp>
        <p:nvSpPr>
          <p:cNvPr id="39" name="Text 1">
            <a:extLst>
              <a:ext uri="{FF2B5EF4-FFF2-40B4-BE49-F238E27FC236}">
                <a16:creationId xmlns:a16="http://schemas.microsoft.com/office/drawing/2014/main" id="{5D814DF1-1E54-3DE5-ECA1-10E9DC5E9F2C}"/>
              </a:ext>
            </a:extLst>
          </p:cNvPr>
          <p:cNvSpPr/>
          <p:nvPr/>
        </p:nvSpPr>
        <p:spPr>
          <a:xfrm>
            <a:off x="7377319" y="2063972"/>
            <a:ext cx="2458571" cy="343696"/>
          </a:xfrm>
          <a:prstGeom prst="rect">
            <a:avLst/>
          </a:prstGeom>
          <a:noFill/>
          <a:ln/>
        </p:spPr>
        <p:txBody>
          <a:bodyPr wrap="none" lIns="0" tIns="0" rIns="0" bIns="0" rtlCol="0" anchor="t"/>
          <a:lstStyle/>
          <a:p>
            <a:pPr marL="0" indent="0" algn="l">
              <a:lnSpc>
                <a:spcPts val="2300"/>
              </a:lnSpc>
              <a:buNone/>
            </a:pPr>
            <a:r>
              <a:rPr lang="en-US" sz="1850">
                <a:solidFill>
                  <a:srgbClr val="E5E0DF"/>
                </a:solidFill>
                <a:latin typeface="Poppins Light" pitchFamily="34" charset="0"/>
                <a:ea typeface="Poppins Light" pitchFamily="34" charset="-122"/>
                <a:cs typeface="Poppins Light" pitchFamily="34" charset="-120"/>
              </a:rPr>
              <a:t>Image partitioning</a:t>
            </a:r>
            <a:endParaRPr lang="en-US" sz="1850"/>
          </a:p>
        </p:txBody>
      </p:sp>
      <p:sp>
        <p:nvSpPr>
          <p:cNvPr id="40" name="Text 2">
            <a:extLst>
              <a:ext uri="{FF2B5EF4-FFF2-40B4-BE49-F238E27FC236}">
                <a16:creationId xmlns:a16="http://schemas.microsoft.com/office/drawing/2014/main" id="{496BC577-82DC-D784-0119-2B78F731C744}"/>
              </a:ext>
            </a:extLst>
          </p:cNvPr>
          <p:cNvSpPr/>
          <p:nvPr/>
        </p:nvSpPr>
        <p:spPr>
          <a:xfrm>
            <a:off x="7377320" y="2517840"/>
            <a:ext cx="3396783" cy="343696"/>
          </a:xfrm>
          <a:prstGeom prst="rect">
            <a:avLst/>
          </a:prstGeom>
          <a:noFill/>
          <a:ln/>
        </p:spPr>
        <p:txBody>
          <a:bodyPr wrap="none" lIns="0" tIns="0" rIns="0" bIns="0" rtlCol="0" anchor="t"/>
          <a:lstStyle/>
          <a:p>
            <a:pPr marL="0" indent="0" algn="l">
              <a:lnSpc>
                <a:spcPts val="2350"/>
              </a:lnSpc>
              <a:buNone/>
            </a:pPr>
            <a:r>
              <a:rPr lang="en-US" sz="1450">
                <a:solidFill>
                  <a:srgbClr val="E5E0DF"/>
                </a:solidFill>
                <a:latin typeface="Roboto Light"/>
                <a:ea typeface="Roboto Light"/>
                <a:cs typeface="Roboto Light"/>
              </a:rPr>
              <a:t>Cost &amp; accuracy optimization</a:t>
            </a:r>
            <a:endParaRPr lang="en-US" sz="1450"/>
          </a:p>
        </p:txBody>
      </p:sp>
      <p:cxnSp>
        <p:nvCxnSpPr>
          <p:cNvPr id="42" name="Straight Connector 41">
            <a:extLst>
              <a:ext uri="{FF2B5EF4-FFF2-40B4-BE49-F238E27FC236}">
                <a16:creationId xmlns:a16="http://schemas.microsoft.com/office/drawing/2014/main" id="{4414E80A-077B-975B-DF19-5A855E7ECBCD}"/>
              </a:ext>
            </a:extLst>
          </p:cNvPr>
          <p:cNvCxnSpPr>
            <a:cxnSpLocks/>
          </p:cNvCxnSpPr>
          <p:nvPr/>
        </p:nvCxnSpPr>
        <p:spPr>
          <a:xfrm>
            <a:off x="3850586" y="2424862"/>
            <a:ext cx="3107500"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B841EDA-68AF-B439-B60C-BF6B26E01B30}"/>
              </a:ext>
            </a:extLst>
          </p:cNvPr>
          <p:cNvCxnSpPr>
            <a:cxnSpLocks/>
          </p:cNvCxnSpPr>
          <p:nvPr/>
        </p:nvCxnSpPr>
        <p:spPr>
          <a:xfrm>
            <a:off x="3850586" y="1581818"/>
            <a:ext cx="455943"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02A217A-262F-5EB1-0B79-013D58853407}"/>
              </a:ext>
            </a:extLst>
          </p:cNvPr>
          <p:cNvCxnSpPr>
            <a:cxnSpLocks/>
          </p:cNvCxnSpPr>
          <p:nvPr/>
        </p:nvCxnSpPr>
        <p:spPr>
          <a:xfrm>
            <a:off x="3850586" y="4223140"/>
            <a:ext cx="3239762"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F639F5D-AD4D-C7BB-DF26-CB026E97C56B}"/>
              </a:ext>
            </a:extLst>
          </p:cNvPr>
          <p:cNvCxnSpPr>
            <a:cxnSpLocks/>
          </p:cNvCxnSpPr>
          <p:nvPr/>
        </p:nvCxnSpPr>
        <p:spPr>
          <a:xfrm>
            <a:off x="3850586" y="3380096"/>
            <a:ext cx="455943"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6873471-C9C9-44B5-478D-45BDFFFB5BE5}"/>
              </a:ext>
            </a:extLst>
          </p:cNvPr>
          <p:cNvCxnSpPr>
            <a:cxnSpLocks/>
          </p:cNvCxnSpPr>
          <p:nvPr/>
        </p:nvCxnSpPr>
        <p:spPr>
          <a:xfrm>
            <a:off x="3850586" y="6038612"/>
            <a:ext cx="3239762"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DE90136-123A-063B-2067-2E9F475102A1}"/>
              </a:ext>
            </a:extLst>
          </p:cNvPr>
          <p:cNvCxnSpPr>
            <a:cxnSpLocks/>
          </p:cNvCxnSpPr>
          <p:nvPr/>
        </p:nvCxnSpPr>
        <p:spPr>
          <a:xfrm>
            <a:off x="3850586" y="5195568"/>
            <a:ext cx="455943" cy="0"/>
          </a:xfrm>
          <a:prstGeom prst="line">
            <a:avLst/>
          </a:prstGeom>
          <a:ln>
            <a:solidFill>
              <a:schemeClr val="tx1">
                <a:lumMod val="75000"/>
              </a:schemeClr>
            </a:solidFill>
          </a:ln>
        </p:spPr>
        <p:style>
          <a:lnRef idx="2">
            <a:schemeClr val="accent1"/>
          </a:lnRef>
          <a:fillRef idx="0">
            <a:schemeClr val="accent1"/>
          </a:fillRef>
          <a:effectRef idx="1">
            <a:schemeClr val="accent1"/>
          </a:effectRef>
          <a:fontRef idx="minor">
            <a:schemeClr val="tx1"/>
          </a:fontRef>
        </p:style>
      </p:cxnSp>
      <p:sp>
        <p:nvSpPr>
          <p:cNvPr id="59" name="Slide Number Placeholder 58">
            <a:extLst>
              <a:ext uri="{FF2B5EF4-FFF2-40B4-BE49-F238E27FC236}">
                <a16:creationId xmlns:a16="http://schemas.microsoft.com/office/drawing/2014/main" id="{D79D6A3D-C1F0-696F-D048-171085E0D99C}"/>
              </a:ext>
            </a:extLst>
          </p:cNvPr>
          <p:cNvSpPr>
            <a:spLocks noGrp="1"/>
          </p:cNvSpPr>
          <p:nvPr>
            <p:ph type="sldNum" sz="quarter" idx="12"/>
          </p:nvPr>
        </p:nvSpPr>
        <p:spPr/>
        <p:txBody>
          <a:bodyPr/>
          <a:lstStyle/>
          <a:p>
            <a:fld id="{637E71A0-9453-6F44-8151-600926039187}" type="slidenum">
              <a:rPr lang="en-US" smtClean="0"/>
              <a:t>6</a:t>
            </a:fld>
            <a:endParaRPr lang="en-US"/>
          </a:p>
        </p:txBody>
      </p:sp>
      <p:sp>
        <p:nvSpPr>
          <p:cNvPr id="2" name="TextBox 1">
            <a:extLst>
              <a:ext uri="{FF2B5EF4-FFF2-40B4-BE49-F238E27FC236}">
                <a16:creationId xmlns:a16="http://schemas.microsoft.com/office/drawing/2014/main" id="{F0C21104-0DEF-D170-7F9B-AF4328B88280}"/>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3669024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023B-597C-D206-0B8D-111089547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76A56-6CC1-DB1E-2399-92BFE6E54922}"/>
              </a:ext>
            </a:extLst>
          </p:cNvPr>
          <p:cNvSpPr>
            <a:spLocks noGrp="1"/>
          </p:cNvSpPr>
          <p:nvPr>
            <p:ph type="title"/>
          </p:nvPr>
        </p:nvSpPr>
        <p:spPr>
          <a:xfrm>
            <a:off x="838200" y="2543060"/>
            <a:ext cx="10515600" cy="1325563"/>
          </a:xfrm>
        </p:spPr>
        <p:txBody>
          <a:bodyPr>
            <a:normAutofit fontScale="90000"/>
          </a:bodyPr>
          <a:lstStyle/>
          <a:p>
            <a:r>
              <a:rPr lang="en-US"/>
              <a:t>LIVE DEMO</a:t>
            </a:r>
            <a:br>
              <a:rPr lang="en-US"/>
            </a:br>
            <a:br>
              <a:rPr lang="en-US"/>
            </a:br>
            <a:r>
              <a:rPr lang="en-US"/>
              <a:t>SHOWCASE ALL THE PIPELINE</a:t>
            </a:r>
          </a:p>
        </p:txBody>
      </p:sp>
      <p:sp>
        <p:nvSpPr>
          <p:cNvPr id="4" name="Slide Number Placeholder 3">
            <a:extLst>
              <a:ext uri="{FF2B5EF4-FFF2-40B4-BE49-F238E27FC236}">
                <a16:creationId xmlns:a16="http://schemas.microsoft.com/office/drawing/2014/main" id="{9A5510A2-6AE0-87ED-B2CC-554F53ECED58}"/>
              </a:ext>
            </a:extLst>
          </p:cNvPr>
          <p:cNvSpPr>
            <a:spLocks noGrp="1"/>
          </p:cNvSpPr>
          <p:nvPr>
            <p:ph type="sldNum" sz="quarter" idx="12"/>
          </p:nvPr>
        </p:nvSpPr>
        <p:spPr/>
        <p:txBody>
          <a:bodyPr/>
          <a:lstStyle/>
          <a:p>
            <a:fld id="{637E71A0-9453-6F44-8151-600926039187}" type="slidenum">
              <a:rPr lang="en-US" smtClean="0"/>
              <a:t>7</a:t>
            </a:fld>
            <a:endParaRPr lang="en-US"/>
          </a:p>
        </p:txBody>
      </p:sp>
      <p:sp>
        <p:nvSpPr>
          <p:cNvPr id="5" name="TextBox 4">
            <a:extLst>
              <a:ext uri="{FF2B5EF4-FFF2-40B4-BE49-F238E27FC236}">
                <a16:creationId xmlns:a16="http://schemas.microsoft.com/office/drawing/2014/main" id="{4992668D-A878-916D-5DCA-586F85E56BEC}"/>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1404485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9D8C8B31-7935-B697-E997-B203F762003B}"/>
              </a:ext>
            </a:extLst>
          </p:cNvPr>
          <p:cNvSpPr/>
          <p:nvPr/>
        </p:nvSpPr>
        <p:spPr>
          <a:xfrm>
            <a:off x="385827" y="368748"/>
            <a:ext cx="10581561" cy="708779"/>
          </a:xfrm>
          <a:prstGeom prst="rect">
            <a:avLst/>
          </a:prstGeom>
          <a:noFill/>
          <a:ln/>
        </p:spPr>
        <p:txBody>
          <a:bodyPr wrap="none" lIns="0" tIns="0" rIns="0" bIns="0" rtlCol="0" anchor="t"/>
          <a:lstStyle/>
          <a:p>
            <a:pPr marL="0" indent="0" algn="l">
              <a:lnSpc>
                <a:spcPts val="5550"/>
              </a:lnSpc>
              <a:buNone/>
            </a:pPr>
            <a:r>
              <a:rPr lang="en-US" sz="4450">
                <a:solidFill>
                  <a:srgbClr val="F2F2F3"/>
                </a:solidFill>
                <a:latin typeface="Poppins Light" pitchFamily="34" charset="0"/>
                <a:ea typeface="Poppins Light" pitchFamily="34" charset="-122"/>
                <a:cs typeface="Poppins Light" pitchFamily="34" charset="-120"/>
              </a:rPr>
              <a:t>Integration with Planet Labs</a:t>
            </a:r>
            <a:endParaRPr lang="en-US" sz="4450"/>
          </a:p>
        </p:txBody>
      </p:sp>
      <p:grpSp>
        <p:nvGrpSpPr>
          <p:cNvPr id="20" name="Group 19">
            <a:extLst>
              <a:ext uri="{FF2B5EF4-FFF2-40B4-BE49-F238E27FC236}">
                <a16:creationId xmlns:a16="http://schemas.microsoft.com/office/drawing/2014/main" id="{7B75658D-A629-1E16-8EF1-E4577BEADD94}"/>
              </a:ext>
            </a:extLst>
          </p:cNvPr>
          <p:cNvGrpSpPr/>
          <p:nvPr/>
        </p:nvGrpSpPr>
        <p:grpSpPr>
          <a:xfrm>
            <a:off x="721756" y="1648405"/>
            <a:ext cx="4207942" cy="853322"/>
            <a:chOff x="374243" y="2204854"/>
            <a:chExt cx="4207942" cy="853322"/>
          </a:xfrm>
        </p:grpSpPr>
        <p:sp>
          <p:nvSpPr>
            <p:cNvPr id="5" name="Shape 2">
              <a:extLst>
                <a:ext uri="{FF2B5EF4-FFF2-40B4-BE49-F238E27FC236}">
                  <a16:creationId xmlns:a16="http://schemas.microsoft.com/office/drawing/2014/main" id="{7809E177-8B11-C927-B9EF-AF707B5830E6}"/>
                </a:ext>
              </a:extLst>
            </p:cNvPr>
            <p:cNvSpPr/>
            <p:nvPr/>
          </p:nvSpPr>
          <p:spPr>
            <a:xfrm>
              <a:off x="374243" y="230403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1</a:t>
              </a:r>
            </a:p>
          </p:txBody>
        </p:sp>
        <p:sp>
          <p:nvSpPr>
            <p:cNvPr id="6" name="Text 3">
              <a:extLst>
                <a:ext uri="{FF2B5EF4-FFF2-40B4-BE49-F238E27FC236}">
                  <a16:creationId xmlns:a16="http://schemas.microsoft.com/office/drawing/2014/main" id="{FC082005-31BD-58F8-4D4F-90E2A4F1BCA2}"/>
                </a:ext>
              </a:extLst>
            </p:cNvPr>
            <p:cNvSpPr/>
            <p:nvPr/>
          </p:nvSpPr>
          <p:spPr>
            <a:xfrm>
              <a:off x="1122943" y="2204854"/>
              <a:ext cx="291679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Direct API integration</a:t>
              </a:r>
              <a:endParaRPr lang="en-US" sz="2200"/>
            </a:p>
          </p:txBody>
        </p:sp>
        <p:sp>
          <p:nvSpPr>
            <p:cNvPr id="7" name="Text 4">
              <a:extLst>
                <a:ext uri="{FF2B5EF4-FFF2-40B4-BE49-F238E27FC236}">
                  <a16:creationId xmlns:a16="http://schemas.microsoft.com/office/drawing/2014/main" id="{3B373E25-45AA-3165-3801-100144D0600F}"/>
                </a:ext>
              </a:extLst>
            </p:cNvPr>
            <p:cNvSpPr/>
            <p:nvPr/>
          </p:nvSpPr>
          <p:spPr>
            <a:xfrm>
              <a:off x="1122943" y="2695273"/>
              <a:ext cx="3459242"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Real-time image access.</a:t>
              </a:r>
              <a:endParaRPr lang="en-US" sz="1750"/>
            </a:p>
          </p:txBody>
        </p:sp>
      </p:grpSp>
      <p:grpSp>
        <p:nvGrpSpPr>
          <p:cNvPr id="21" name="Group 20">
            <a:extLst>
              <a:ext uri="{FF2B5EF4-FFF2-40B4-BE49-F238E27FC236}">
                <a16:creationId xmlns:a16="http://schemas.microsoft.com/office/drawing/2014/main" id="{275A52C0-28DA-0C7B-FDB8-F2B912F5A4F9}"/>
              </a:ext>
            </a:extLst>
          </p:cNvPr>
          <p:cNvGrpSpPr/>
          <p:nvPr/>
        </p:nvGrpSpPr>
        <p:grpSpPr>
          <a:xfrm>
            <a:off x="6931131" y="4972033"/>
            <a:ext cx="4207942" cy="853322"/>
            <a:chOff x="374243" y="2204854"/>
            <a:chExt cx="4207942" cy="853322"/>
          </a:xfrm>
        </p:grpSpPr>
        <p:sp>
          <p:nvSpPr>
            <p:cNvPr id="22" name="Shape 2">
              <a:extLst>
                <a:ext uri="{FF2B5EF4-FFF2-40B4-BE49-F238E27FC236}">
                  <a16:creationId xmlns:a16="http://schemas.microsoft.com/office/drawing/2014/main" id="{67A937DC-6D2E-4175-EB92-F57A665CB88D}"/>
                </a:ext>
              </a:extLst>
            </p:cNvPr>
            <p:cNvSpPr/>
            <p:nvPr/>
          </p:nvSpPr>
          <p:spPr>
            <a:xfrm>
              <a:off x="374243" y="230403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3</a:t>
              </a:r>
            </a:p>
          </p:txBody>
        </p:sp>
        <p:sp>
          <p:nvSpPr>
            <p:cNvPr id="23" name="Text 3">
              <a:extLst>
                <a:ext uri="{FF2B5EF4-FFF2-40B4-BE49-F238E27FC236}">
                  <a16:creationId xmlns:a16="http://schemas.microsoft.com/office/drawing/2014/main" id="{3B925203-8AC0-E554-290F-8A95EF06F75E}"/>
                </a:ext>
              </a:extLst>
            </p:cNvPr>
            <p:cNvSpPr/>
            <p:nvPr/>
          </p:nvSpPr>
          <p:spPr>
            <a:xfrm>
              <a:off x="1122943" y="2204854"/>
              <a:ext cx="2916793"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Poppins Light" pitchFamily="34" charset="0"/>
                  <a:ea typeface="Poppins Light" pitchFamily="34" charset="-122"/>
                  <a:cs typeface="Poppins Light" pitchFamily="34" charset="-120"/>
                </a:rPr>
                <a:t>Automated image processing</a:t>
              </a:r>
              <a:endParaRPr lang="en-US" sz="2200"/>
            </a:p>
          </p:txBody>
        </p:sp>
        <p:sp>
          <p:nvSpPr>
            <p:cNvPr id="24" name="Text 4">
              <a:extLst>
                <a:ext uri="{FF2B5EF4-FFF2-40B4-BE49-F238E27FC236}">
                  <a16:creationId xmlns:a16="http://schemas.microsoft.com/office/drawing/2014/main" id="{669FF24E-AD12-4B53-BC17-BF7077965946}"/>
                </a:ext>
              </a:extLst>
            </p:cNvPr>
            <p:cNvSpPr/>
            <p:nvPr/>
          </p:nvSpPr>
          <p:spPr>
            <a:xfrm>
              <a:off x="1122943" y="2695273"/>
              <a:ext cx="3459242" cy="362903"/>
            </a:xfrm>
            <a:prstGeom prst="rect">
              <a:avLst/>
            </a:prstGeom>
            <a:noFill/>
            <a:ln/>
          </p:spPr>
          <p:txBody>
            <a:bodyPr wrap="none" lIns="0" tIns="0" rIns="0" bIns="0" rtlCol="0" anchor="t"/>
            <a:lstStyle/>
            <a:p>
              <a:pPr marL="0" indent="0" algn="l">
                <a:lnSpc>
                  <a:spcPts val="2850"/>
                </a:lnSpc>
                <a:buNone/>
              </a:pPr>
              <a:r>
                <a:rPr lang="en-US" sz="1750">
                  <a:solidFill>
                    <a:srgbClr val="E5E0DF"/>
                  </a:solidFill>
                  <a:latin typeface="Roboto Light" pitchFamily="34" charset="0"/>
                  <a:ea typeface="Roboto Light" pitchFamily="34" charset="-122"/>
                  <a:cs typeface="Roboto Light" pitchFamily="34" charset="-120"/>
                </a:rPr>
                <a:t>Reduces manual handling.</a:t>
              </a:r>
              <a:endParaRPr lang="en-US" sz="1750"/>
            </a:p>
          </p:txBody>
        </p:sp>
      </p:grpSp>
      <p:grpSp>
        <p:nvGrpSpPr>
          <p:cNvPr id="25" name="Group 24">
            <a:extLst>
              <a:ext uri="{FF2B5EF4-FFF2-40B4-BE49-F238E27FC236}">
                <a16:creationId xmlns:a16="http://schemas.microsoft.com/office/drawing/2014/main" id="{3C06A9BE-4E22-CFD1-757F-EAE373F987BD}"/>
              </a:ext>
            </a:extLst>
          </p:cNvPr>
          <p:cNvGrpSpPr/>
          <p:nvPr/>
        </p:nvGrpSpPr>
        <p:grpSpPr>
          <a:xfrm>
            <a:off x="3826443" y="3366201"/>
            <a:ext cx="4207942" cy="853322"/>
            <a:chOff x="374243" y="2204854"/>
            <a:chExt cx="4207942" cy="853322"/>
          </a:xfrm>
        </p:grpSpPr>
        <p:sp>
          <p:nvSpPr>
            <p:cNvPr id="26" name="Shape 2">
              <a:extLst>
                <a:ext uri="{FF2B5EF4-FFF2-40B4-BE49-F238E27FC236}">
                  <a16:creationId xmlns:a16="http://schemas.microsoft.com/office/drawing/2014/main" id="{03B45B67-D127-8E3B-2712-793BE463BC5C}"/>
                </a:ext>
              </a:extLst>
            </p:cNvPr>
            <p:cNvSpPr/>
            <p:nvPr/>
          </p:nvSpPr>
          <p:spPr>
            <a:xfrm>
              <a:off x="374243" y="2304033"/>
              <a:ext cx="510302" cy="510302"/>
            </a:xfrm>
            <a:prstGeom prst="roundRect">
              <a:avLst>
                <a:gd name="adj" fmla="val 18669"/>
              </a:avLst>
            </a:prstGeom>
            <a:solidFill>
              <a:srgbClr val="3D3D42"/>
            </a:solidFill>
            <a:ln w="7620">
              <a:solidFill>
                <a:srgbClr val="56565B"/>
              </a:solidFill>
              <a:prstDash val="solid"/>
            </a:ln>
          </p:spPr>
          <p:txBody>
            <a:bodyPr anchor="ctr"/>
            <a:lstStyle/>
            <a:p>
              <a:pPr algn="ctr"/>
              <a:r>
                <a:rPr lang="en-US"/>
                <a:t>2</a:t>
              </a:r>
            </a:p>
          </p:txBody>
        </p:sp>
        <p:sp>
          <p:nvSpPr>
            <p:cNvPr id="27" name="Text 3">
              <a:extLst>
                <a:ext uri="{FF2B5EF4-FFF2-40B4-BE49-F238E27FC236}">
                  <a16:creationId xmlns:a16="http://schemas.microsoft.com/office/drawing/2014/main" id="{5A44C899-E98C-6A9F-D3F8-B320AD1B0638}"/>
                </a:ext>
              </a:extLst>
            </p:cNvPr>
            <p:cNvSpPr/>
            <p:nvPr/>
          </p:nvSpPr>
          <p:spPr>
            <a:xfrm>
              <a:off x="1122943" y="2204854"/>
              <a:ext cx="2916793" cy="354330"/>
            </a:xfrm>
            <a:prstGeom prst="rect">
              <a:avLst/>
            </a:prstGeom>
            <a:noFill/>
            <a:ln/>
          </p:spPr>
          <p:txBody>
            <a:bodyPr wrap="none" lIns="0" tIns="0" rIns="0" bIns="0" rtlCol="0" anchor="t"/>
            <a:lstStyle/>
            <a:p>
              <a:pPr marL="0" indent="0" algn="l">
                <a:lnSpc>
                  <a:spcPts val="2750"/>
                </a:lnSpc>
                <a:buNone/>
              </a:pPr>
              <a:r>
                <a:rPr lang="en-US" sz="2200"/>
                <a:t>24-hour turnaround</a:t>
              </a:r>
            </a:p>
          </p:txBody>
        </p:sp>
        <p:sp>
          <p:nvSpPr>
            <p:cNvPr id="28" name="Text 4">
              <a:extLst>
                <a:ext uri="{FF2B5EF4-FFF2-40B4-BE49-F238E27FC236}">
                  <a16:creationId xmlns:a16="http://schemas.microsoft.com/office/drawing/2014/main" id="{CB711780-214B-0B7E-B017-6333FB1A644F}"/>
                </a:ext>
              </a:extLst>
            </p:cNvPr>
            <p:cNvSpPr/>
            <p:nvPr/>
          </p:nvSpPr>
          <p:spPr>
            <a:xfrm>
              <a:off x="1122943" y="2695273"/>
              <a:ext cx="3459242" cy="362903"/>
            </a:xfrm>
            <a:prstGeom prst="rect">
              <a:avLst/>
            </a:prstGeom>
            <a:noFill/>
            <a:ln/>
          </p:spPr>
          <p:txBody>
            <a:bodyPr wrap="none" lIns="0" tIns="0" rIns="0" bIns="0" rtlCol="0" anchor="t"/>
            <a:lstStyle/>
            <a:p>
              <a:pPr marL="0" indent="0" algn="l">
                <a:lnSpc>
                  <a:spcPts val="2850"/>
                </a:lnSpc>
                <a:buNone/>
              </a:pPr>
              <a:r>
                <a:rPr lang="en-US" sz="1750" err="1">
                  <a:solidFill>
                    <a:srgbClr val="E5E0DF"/>
                  </a:solidFill>
                  <a:latin typeface="Roboto Light" pitchFamily="34" charset="0"/>
                  <a:ea typeface="Roboto Light" pitchFamily="34" charset="-122"/>
                  <a:cs typeface="Roboto Light" pitchFamily="34" charset="-120"/>
                </a:rPr>
                <a:t>SkySat</a:t>
              </a:r>
              <a:r>
                <a:rPr lang="en-US" sz="1750">
                  <a:solidFill>
                    <a:srgbClr val="E5E0DF"/>
                  </a:solidFill>
                  <a:latin typeface="Roboto Light" pitchFamily="34" charset="0"/>
                  <a:ea typeface="Roboto Light" pitchFamily="34" charset="-122"/>
                  <a:cs typeface="Roboto Light" pitchFamily="34" charset="-120"/>
                </a:rPr>
                <a:t> and </a:t>
              </a:r>
              <a:r>
                <a:rPr lang="en-US" sz="1750" err="1">
                  <a:solidFill>
                    <a:srgbClr val="E5E0DF"/>
                  </a:solidFill>
                  <a:latin typeface="Roboto Light" pitchFamily="34" charset="0"/>
                  <a:ea typeface="Roboto Light" pitchFamily="34" charset="-122"/>
                  <a:cs typeface="Roboto Light" pitchFamily="34" charset="-120"/>
                </a:rPr>
                <a:t>RapidEye</a:t>
              </a:r>
              <a:r>
                <a:rPr lang="en-US" sz="1750">
                  <a:solidFill>
                    <a:srgbClr val="E5E0DF"/>
                  </a:solidFill>
                  <a:latin typeface="Roboto Light" pitchFamily="34" charset="0"/>
                  <a:ea typeface="Roboto Light" pitchFamily="34" charset="-122"/>
                  <a:cs typeface="Roboto Light" pitchFamily="34" charset="-120"/>
                </a:rPr>
                <a:t>.</a:t>
              </a:r>
              <a:endParaRPr lang="en-US" sz="1750"/>
            </a:p>
          </p:txBody>
        </p:sp>
      </p:grpSp>
      <p:sp>
        <p:nvSpPr>
          <p:cNvPr id="30" name="Slide Number Placeholder 29">
            <a:extLst>
              <a:ext uri="{FF2B5EF4-FFF2-40B4-BE49-F238E27FC236}">
                <a16:creationId xmlns:a16="http://schemas.microsoft.com/office/drawing/2014/main" id="{5FBA8562-5BF8-126C-1238-9A6C080F2240}"/>
              </a:ext>
            </a:extLst>
          </p:cNvPr>
          <p:cNvSpPr>
            <a:spLocks noGrp="1"/>
          </p:cNvSpPr>
          <p:nvPr>
            <p:ph type="sldNum" sz="quarter" idx="12"/>
          </p:nvPr>
        </p:nvSpPr>
        <p:spPr/>
        <p:txBody>
          <a:bodyPr/>
          <a:lstStyle/>
          <a:p>
            <a:fld id="{637E71A0-9453-6F44-8151-600926039187}" type="slidenum">
              <a:rPr lang="en-US" smtClean="0"/>
              <a:t>8</a:t>
            </a:fld>
            <a:endParaRPr lang="en-US"/>
          </a:p>
        </p:txBody>
      </p:sp>
      <p:sp>
        <p:nvSpPr>
          <p:cNvPr id="2" name="TextBox 1">
            <a:extLst>
              <a:ext uri="{FF2B5EF4-FFF2-40B4-BE49-F238E27FC236}">
                <a16:creationId xmlns:a16="http://schemas.microsoft.com/office/drawing/2014/main" id="{0853F817-4426-2675-F63A-BE1B0E7366FA}"/>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spTree>
    <p:extLst>
      <p:ext uri="{BB962C8B-B14F-4D97-AF65-F5344CB8AC3E}">
        <p14:creationId xmlns:p14="http://schemas.microsoft.com/office/powerpoint/2010/main" val="2383382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4ED1FA-9997-A3CE-1ED2-6585CF7E8D8A}"/>
              </a:ext>
            </a:extLst>
          </p:cNvPr>
          <p:cNvSpPr>
            <a:spLocks noGrp="1"/>
          </p:cNvSpPr>
          <p:nvPr>
            <p:ph type="sldNum" sz="quarter" idx="12"/>
          </p:nvPr>
        </p:nvSpPr>
        <p:spPr/>
        <p:txBody>
          <a:bodyPr/>
          <a:lstStyle/>
          <a:p>
            <a:fld id="{637E71A0-9453-6F44-8151-600926039187}" type="slidenum">
              <a:rPr lang="en-US" smtClean="0"/>
              <a:t>9</a:t>
            </a:fld>
            <a:endParaRPr lang="en-US"/>
          </a:p>
        </p:txBody>
      </p:sp>
      <p:sp>
        <p:nvSpPr>
          <p:cNvPr id="3" name="TextBox 2">
            <a:extLst>
              <a:ext uri="{FF2B5EF4-FFF2-40B4-BE49-F238E27FC236}">
                <a16:creationId xmlns:a16="http://schemas.microsoft.com/office/drawing/2014/main" id="{B6EAB95D-3139-F96B-D4CB-FB9BCBD00E62}"/>
              </a:ext>
            </a:extLst>
          </p:cNvPr>
          <p:cNvSpPr txBox="1"/>
          <p:nvPr/>
        </p:nvSpPr>
        <p:spPr>
          <a:xfrm>
            <a:off x="11237068" y="6400412"/>
            <a:ext cx="838200" cy="276999"/>
          </a:xfrm>
          <a:prstGeom prst="rect">
            <a:avLst/>
          </a:prstGeom>
          <a:noFill/>
        </p:spPr>
        <p:txBody>
          <a:bodyPr wrap="square" rtlCol="0">
            <a:spAutoFit/>
          </a:bodyPr>
          <a:lstStyle/>
          <a:p>
            <a:r>
              <a:rPr lang="en-CA" sz="1200"/>
              <a:t>/ 32</a:t>
            </a:r>
          </a:p>
        </p:txBody>
      </p:sp>
      <p:pic>
        <p:nvPicPr>
          <p:cNvPr id="7" name="Picture 6">
            <a:extLst>
              <a:ext uri="{FF2B5EF4-FFF2-40B4-BE49-F238E27FC236}">
                <a16:creationId xmlns:a16="http://schemas.microsoft.com/office/drawing/2014/main" id="{54F4E2B3-F5DF-B148-9C78-03AD59300292}"/>
              </a:ext>
            </a:extLst>
          </p:cNvPr>
          <p:cNvPicPr>
            <a:picLocks noChangeAspect="1"/>
          </p:cNvPicPr>
          <p:nvPr/>
        </p:nvPicPr>
        <p:blipFill>
          <a:blip r:embed="rId3"/>
          <a:stretch>
            <a:fillRect/>
          </a:stretch>
        </p:blipFill>
        <p:spPr>
          <a:xfrm>
            <a:off x="239684" y="395347"/>
            <a:ext cx="7772400" cy="3959833"/>
          </a:xfrm>
          <a:prstGeom prst="rect">
            <a:avLst/>
          </a:prstGeom>
        </p:spPr>
      </p:pic>
      <p:pic>
        <p:nvPicPr>
          <p:cNvPr id="9" name="Picture 8">
            <a:extLst>
              <a:ext uri="{FF2B5EF4-FFF2-40B4-BE49-F238E27FC236}">
                <a16:creationId xmlns:a16="http://schemas.microsoft.com/office/drawing/2014/main" id="{6EED677C-242B-37F5-9196-AA4F457AC81D}"/>
              </a:ext>
            </a:extLst>
          </p:cNvPr>
          <p:cNvPicPr>
            <a:picLocks noChangeAspect="1"/>
          </p:cNvPicPr>
          <p:nvPr/>
        </p:nvPicPr>
        <p:blipFill>
          <a:blip r:embed="rId4"/>
          <a:stretch>
            <a:fillRect/>
          </a:stretch>
        </p:blipFill>
        <p:spPr>
          <a:xfrm>
            <a:off x="3449783" y="2024239"/>
            <a:ext cx="4728556" cy="2079779"/>
          </a:xfrm>
          <a:prstGeom prst="rect">
            <a:avLst/>
          </a:prstGeom>
        </p:spPr>
      </p:pic>
      <p:pic>
        <p:nvPicPr>
          <p:cNvPr id="8" name="Picture 7">
            <a:extLst>
              <a:ext uri="{FF2B5EF4-FFF2-40B4-BE49-F238E27FC236}">
                <a16:creationId xmlns:a16="http://schemas.microsoft.com/office/drawing/2014/main" id="{A10214D0-ACF9-8B20-0713-80EEFBC2031E}"/>
              </a:ext>
            </a:extLst>
          </p:cNvPr>
          <p:cNvPicPr>
            <a:picLocks noChangeAspect="1"/>
          </p:cNvPicPr>
          <p:nvPr/>
        </p:nvPicPr>
        <p:blipFill>
          <a:blip r:embed="rId5"/>
          <a:stretch>
            <a:fillRect/>
          </a:stretch>
        </p:blipFill>
        <p:spPr>
          <a:xfrm>
            <a:off x="3883768" y="2375263"/>
            <a:ext cx="7772400" cy="3674125"/>
          </a:xfrm>
          <a:prstGeom prst="rect">
            <a:avLst/>
          </a:prstGeom>
        </p:spPr>
      </p:pic>
    </p:spTree>
    <p:extLst>
      <p:ext uri="{BB962C8B-B14F-4D97-AF65-F5344CB8AC3E}">
        <p14:creationId xmlns:p14="http://schemas.microsoft.com/office/powerpoint/2010/main" val="312260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1489</Words>
  <Application>Microsoft Macintosh PowerPoint</Application>
  <PresentationFormat>Widescreen</PresentationFormat>
  <Paragraphs>337</Paragraphs>
  <Slides>32</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Aptos</vt:lpstr>
      <vt:lpstr>Aptos Display</vt:lpstr>
      <vt:lpstr>Arial</vt:lpstr>
      <vt:lpstr>Barlow</vt:lpstr>
      <vt:lpstr>DeepSeek-CJK-patch</vt:lpstr>
      <vt:lpstr>Helvetica Neue</vt:lpstr>
      <vt:lpstr>Poppins</vt:lpstr>
      <vt:lpstr>Poppins Light</vt:lpstr>
      <vt:lpstr>Roboto Light</vt:lpstr>
      <vt:lpstr>Spline Sans Bold</vt:lpstr>
      <vt:lpstr>Times New Roman</vt:lpstr>
      <vt:lpstr>Office Theme</vt:lpstr>
      <vt:lpstr>OrbitWatch</vt:lpstr>
      <vt:lpstr>PowerPoint Presentation</vt:lpstr>
      <vt:lpstr>PowerPoint Presentation</vt:lpstr>
      <vt:lpstr>PowerPoint Presentation</vt:lpstr>
      <vt:lpstr>PowerPoint Presentation</vt:lpstr>
      <vt:lpstr>PowerPoint Presentation</vt:lpstr>
      <vt:lpstr>LIVE DEMO  SHOWCASE ALL THE PIPELINE</vt:lpstr>
      <vt:lpstr>PowerPoint Presentation</vt:lpstr>
      <vt:lpstr>PowerPoint Presentation</vt:lpstr>
      <vt:lpstr>PowerPoint Presentation</vt:lpstr>
      <vt:lpstr>Preprocessing</vt:lpstr>
      <vt:lpstr>Model Choice</vt:lpstr>
      <vt:lpstr>PowerPoint Presentation</vt:lpstr>
      <vt:lpstr>Batch Processing</vt:lpstr>
      <vt:lpstr>Time and Cost Analysis</vt:lpstr>
      <vt:lpstr>Evaluation</vt:lpstr>
      <vt:lpstr>PowerPoint Presentation</vt:lpstr>
      <vt:lpstr>PowerPoint Presentation</vt:lpstr>
      <vt:lpstr>PowerPoint Presentation</vt:lpstr>
      <vt:lpstr>Old Design</vt:lpstr>
      <vt:lpstr>Custom Made Design</vt:lpstr>
      <vt:lpstr>Usability</vt:lpstr>
      <vt:lpstr>PowerPoint Presentation</vt:lpstr>
      <vt:lpstr>PowerPoint Presentation</vt:lpstr>
      <vt:lpstr>PowerPoint Presentation</vt:lpstr>
      <vt:lpstr>PowerPoint Presentation</vt:lpstr>
      <vt:lpstr>PowerPoint Presentation</vt:lpstr>
      <vt:lpstr>OrbitWatch</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Oleg Glotov</dc:creator>
  <cp:lastModifiedBy>Oleg Glotov</cp:lastModifiedBy>
  <cp:revision>1</cp:revision>
  <dcterms:created xsi:type="dcterms:W3CDTF">2025-03-28T12:50:22Z</dcterms:created>
  <dcterms:modified xsi:type="dcterms:W3CDTF">2025-03-29T19:03:52Z</dcterms:modified>
</cp:coreProperties>
</file>